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Barlow Bold" charset="0"/>
      <p:regular r:id="rId10"/>
    </p:embeddedFont>
    <p:embeddedFont>
      <p:font typeface="Barlow Medium" charset="0"/>
      <p:regular r:id="rId11"/>
    </p:embeddedFont>
    <p:embeddedFont>
      <p:font typeface="DM Sans" charset="0"/>
      <p:regular r:id="rId12"/>
    </p:embeddedFont>
    <p:embeddedFont>
      <p:font typeface="Barlow Bold Bold" charset="0"/>
      <p:regular r:id="rId13"/>
    </p:embeddedFont>
    <p:embeddedFont>
      <p:font typeface="Calibri" pitchFamily="34" charset="0"/>
      <p:regular r:id="rId14"/>
      <p:bold r:id="rId15"/>
      <p:italic r:id="rId16"/>
      <p:boldItalic r:id="rId17"/>
    </p:embeddedFont>
    <p:embeddedFont>
      <p:font typeface="DM Sans Bold" charset="0"/>
      <p:regular r:id="rId18"/>
    </p:embeddedFont>
    <p:embeddedFont>
      <p:font typeface="Open Sans Light Bold"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autoAdjust="0"/>
    <p:restoredTop sz="94622" autoAdjust="0"/>
  </p:normalViewPr>
  <p:slideViewPr>
    <p:cSldViewPr>
      <p:cViewPr varScale="1">
        <p:scale>
          <a:sx n="46" d="100"/>
          <a:sy n="46" d="100"/>
        </p:scale>
        <p:origin x="-75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16/01/2021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16/01/2021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16/01/2021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16/01/2021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16/01/2021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16/01/2021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16/01/2021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16/01/2021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16/01/2021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16/01/2021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16/01/2021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16/01/2021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0A0A"/>
        </a:solidFill>
        <a:effectLst/>
      </p:bgPr>
    </p:bg>
    <p:spTree>
      <p:nvGrpSpPr>
        <p:cNvPr id="1" name=""/>
        <p:cNvGrpSpPr/>
        <p:nvPr/>
      </p:nvGrpSpPr>
      <p:grpSpPr>
        <a:xfrm>
          <a:off x="0" y="0"/>
          <a:ext cx="0" cy="0"/>
          <a:chOff x="0" y="0"/>
          <a:chExt cx="0" cy="0"/>
        </a:xfrm>
      </p:grpSpPr>
      <p:sp>
        <p:nvSpPr>
          <p:cNvPr id="2" name="TextBox 2"/>
          <p:cNvSpPr txBox="1"/>
          <p:nvPr/>
        </p:nvSpPr>
        <p:spPr>
          <a:xfrm>
            <a:off x="1028700" y="717865"/>
            <a:ext cx="12941514" cy="4229100"/>
          </a:xfrm>
          <a:prstGeom prst="rect">
            <a:avLst/>
          </a:prstGeom>
        </p:spPr>
        <p:txBody>
          <a:bodyPr lIns="0" tIns="0" rIns="0" bIns="0" rtlCol="0" anchor="t">
            <a:spAutoFit/>
          </a:bodyPr>
          <a:lstStyle/>
          <a:p>
            <a:pPr>
              <a:lnSpc>
                <a:spcPts val="11040"/>
              </a:lnSpc>
            </a:pPr>
            <a:r>
              <a:rPr lang="en-US" sz="9600" spc="-96">
                <a:solidFill>
                  <a:srgbClr val="FFFFFF"/>
                </a:solidFill>
                <a:latin typeface="Barlow Bold"/>
              </a:rPr>
              <a:t>Movie recommendation with Review Analysis System</a:t>
            </a:r>
          </a:p>
        </p:txBody>
      </p:sp>
      <p:pic>
        <p:nvPicPr>
          <p:cNvPr id="3" name="Picture 3"/>
          <p:cNvPicPr>
            <a:picLocks noChangeAspect="1"/>
          </p:cNvPicPr>
          <p:nvPr/>
        </p:nvPicPr>
        <p:blipFill>
          <a:blip r:embed="rId2"/>
          <a:srcRect/>
          <a:stretch>
            <a:fillRect/>
          </a:stretch>
        </p:blipFill>
        <p:spPr>
          <a:xfrm>
            <a:off x="15150864" y="679765"/>
            <a:ext cx="2108436" cy="2063093"/>
          </a:xfrm>
          <a:prstGeom prst="rect">
            <a:avLst/>
          </a:prstGeom>
        </p:spPr>
      </p:pic>
      <p:sp>
        <p:nvSpPr>
          <p:cNvPr id="4" name="TextBox 4"/>
          <p:cNvSpPr txBox="1"/>
          <p:nvPr/>
        </p:nvSpPr>
        <p:spPr>
          <a:xfrm>
            <a:off x="1028700" y="6692472"/>
            <a:ext cx="12941514" cy="528151"/>
          </a:xfrm>
          <a:prstGeom prst="rect">
            <a:avLst/>
          </a:prstGeom>
        </p:spPr>
        <p:txBody>
          <a:bodyPr lIns="0" tIns="0" rIns="0" bIns="0" rtlCol="0" anchor="t">
            <a:spAutoFit/>
          </a:bodyPr>
          <a:lstStyle/>
          <a:p>
            <a:pPr marL="0" lvl="0" indent="0" algn="l">
              <a:lnSpc>
                <a:spcPts val="4140"/>
              </a:lnSpc>
              <a:spcBef>
                <a:spcPct val="0"/>
              </a:spcBef>
            </a:pPr>
            <a:r>
              <a:rPr lang="en-US" sz="3600" u="none">
                <a:solidFill>
                  <a:srgbClr val="FAFAFA"/>
                </a:solidFill>
                <a:latin typeface="Barlow Medium"/>
              </a:rPr>
              <a:t>A school project presented by Project Red Mind</a:t>
            </a:r>
          </a:p>
        </p:txBody>
      </p:sp>
      <p:grpSp>
        <p:nvGrpSpPr>
          <p:cNvPr id="5" name="Group 5"/>
          <p:cNvGrpSpPr/>
          <p:nvPr/>
        </p:nvGrpSpPr>
        <p:grpSpPr>
          <a:xfrm>
            <a:off x="1028700" y="8646313"/>
            <a:ext cx="16230600" cy="1066800"/>
            <a:chOff x="0" y="0"/>
            <a:chExt cx="21640800" cy="1422400"/>
          </a:xfrm>
        </p:grpSpPr>
        <p:sp>
          <p:nvSpPr>
            <p:cNvPr id="6" name="TextBox 6"/>
            <p:cNvSpPr txBox="1"/>
            <p:nvPr/>
          </p:nvSpPr>
          <p:spPr>
            <a:xfrm>
              <a:off x="0" y="450215"/>
              <a:ext cx="3749575" cy="972185"/>
            </a:xfrm>
            <a:prstGeom prst="rect">
              <a:avLst/>
            </a:prstGeom>
          </p:spPr>
          <p:txBody>
            <a:bodyPr lIns="0" tIns="0" rIns="0" bIns="0" rtlCol="0" anchor="t">
              <a:spAutoFit/>
            </a:bodyPr>
            <a:lstStyle/>
            <a:p>
              <a:pPr>
                <a:lnSpc>
                  <a:spcPts val="2940"/>
                </a:lnSpc>
              </a:pPr>
              <a:r>
                <a:rPr lang="en-US" sz="2100" spc="52">
                  <a:solidFill>
                    <a:srgbClr val="FFFFFF"/>
                  </a:solidFill>
                  <a:latin typeface="DM Sans"/>
                </a:rPr>
                <a:t>Project Guide :</a:t>
              </a:r>
            </a:p>
            <a:p>
              <a:pPr>
                <a:lnSpc>
                  <a:spcPts val="2940"/>
                </a:lnSpc>
              </a:pPr>
              <a:r>
                <a:rPr lang="en-US" sz="2100" spc="52">
                  <a:solidFill>
                    <a:srgbClr val="FFFFFF"/>
                  </a:solidFill>
                  <a:latin typeface="DM Sans"/>
                </a:rPr>
                <a:t>Prof. Girijesh Mishra</a:t>
              </a:r>
            </a:p>
          </p:txBody>
        </p:sp>
        <p:sp>
          <p:nvSpPr>
            <p:cNvPr id="7" name="TextBox 7"/>
            <p:cNvSpPr txBox="1"/>
            <p:nvPr/>
          </p:nvSpPr>
          <p:spPr>
            <a:xfrm>
              <a:off x="8052671" y="-47625"/>
              <a:ext cx="5535458" cy="1470025"/>
            </a:xfrm>
            <a:prstGeom prst="rect">
              <a:avLst/>
            </a:prstGeom>
          </p:spPr>
          <p:txBody>
            <a:bodyPr lIns="0" tIns="0" rIns="0" bIns="0" rtlCol="0" anchor="t">
              <a:spAutoFit/>
            </a:bodyPr>
            <a:lstStyle/>
            <a:p>
              <a:pPr algn="ctr">
                <a:lnSpc>
                  <a:spcPts val="2940"/>
                </a:lnSpc>
              </a:pPr>
              <a:r>
                <a:rPr lang="en-US" sz="2100" spc="52">
                  <a:solidFill>
                    <a:srgbClr val="FFFFFF"/>
                  </a:solidFill>
                  <a:latin typeface="DM Sans"/>
                </a:rPr>
                <a:t>BBD-ITM </a:t>
              </a:r>
            </a:p>
            <a:p>
              <a:pPr algn="ctr">
                <a:lnSpc>
                  <a:spcPts val="2940"/>
                </a:lnSpc>
              </a:pPr>
              <a:r>
                <a:rPr lang="en-US" sz="2100" spc="52">
                  <a:solidFill>
                    <a:srgbClr val="FFFFFF"/>
                  </a:solidFill>
                  <a:latin typeface="DM Sans"/>
                </a:rPr>
                <a:t>Department of Information Technology</a:t>
              </a:r>
            </a:p>
          </p:txBody>
        </p:sp>
        <p:sp>
          <p:nvSpPr>
            <p:cNvPr id="8" name="TextBox 8"/>
            <p:cNvSpPr txBox="1"/>
            <p:nvPr/>
          </p:nvSpPr>
          <p:spPr>
            <a:xfrm>
              <a:off x="18278273" y="948055"/>
              <a:ext cx="3362527" cy="474345"/>
            </a:xfrm>
            <a:prstGeom prst="rect">
              <a:avLst/>
            </a:prstGeom>
          </p:spPr>
          <p:txBody>
            <a:bodyPr lIns="0" tIns="0" rIns="0" bIns="0" rtlCol="0" anchor="t">
              <a:spAutoFit/>
            </a:bodyPr>
            <a:lstStyle/>
            <a:p>
              <a:pPr algn="r">
                <a:lnSpc>
                  <a:spcPts val="2940"/>
                </a:lnSpc>
              </a:pPr>
              <a:r>
                <a:rPr lang="en-US" sz="2100" spc="52">
                  <a:solidFill>
                    <a:srgbClr val="FFFFFF"/>
                  </a:solidFill>
                  <a:latin typeface="DM Sans"/>
                </a:rPr>
                <a:t>January 15,2021</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0A0A"/>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93583" y="1730465"/>
            <a:ext cx="5358062" cy="3013872"/>
            <a:chOff x="0" y="0"/>
            <a:chExt cx="11289030" cy="6350000"/>
          </a:xfrm>
        </p:grpSpPr>
        <p:sp>
          <p:nvSpPr>
            <p:cNvPr id="3" name="Freeform 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26201" t="-803" r="-1343" b="-125946"/>
              </a:stretch>
            </a:blipFill>
          </p:spPr>
        </p:sp>
      </p:grpSp>
      <p:grpSp>
        <p:nvGrpSpPr>
          <p:cNvPr id="4" name="Group 4"/>
          <p:cNvGrpSpPr>
            <a:grpSpLocks noChangeAspect="1"/>
          </p:cNvGrpSpPr>
          <p:nvPr/>
        </p:nvGrpSpPr>
        <p:grpSpPr>
          <a:xfrm>
            <a:off x="693583" y="4889123"/>
            <a:ext cx="5358062" cy="3013872"/>
            <a:chOff x="0" y="0"/>
            <a:chExt cx="11289030" cy="6350000"/>
          </a:xfrm>
        </p:grpSpPr>
        <p:sp>
          <p:nvSpPr>
            <p:cNvPr id="5" name="Freeform 5"/>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l="-58275" t="-85913" r="-92479" b="-86150"/>
              </a:stretch>
            </a:blipFill>
          </p:spPr>
        </p:sp>
      </p:grpSp>
      <p:grpSp>
        <p:nvGrpSpPr>
          <p:cNvPr id="6" name="Group 6"/>
          <p:cNvGrpSpPr>
            <a:grpSpLocks noChangeAspect="1"/>
          </p:cNvGrpSpPr>
          <p:nvPr/>
        </p:nvGrpSpPr>
        <p:grpSpPr>
          <a:xfrm>
            <a:off x="6250164" y="1730465"/>
            <a:ext cx="4115020" cy="6172530"/>
            <a:chOff x="0" y="0"/>
            <a:chExt cx="6350000" cy="9525000"/>
          </a:xfrm>
        </p:grpSpPr>
        <p:sp>
          <p:nvSpPr>
            <p:cNvPr id="7" name="Freeform 7"/>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8040" t="-27727" r="-104837"/>
              </a:stretch>
            </a:blipFill>
          </p:spPr>
        </p:sp>
      </p:grpSp>
      <p:sp>
        <p:nvSpPr>
          <p:cNvPr id="8" name="TextBox 8"/>
          <p:cNvSpPr txBox="1"/>
          <p:nvPr/>
        </p:nvSpPr>
        <p:spPr>
          <a:xfrm>
            <a:off x="11916514" y="590113"/>
            <a:ext cx="4676147" cy="905750"/>
          </a:xfrm>
          <a:prstGeom prst="rect">
            <a:avLst/>
          </a:prstGeom>
        </p:spPr>
        <p:txBody>
          <a:bodyPr lIns="0" tIns="0" rIns="0" bIns="0" rtlCol="0" anchor="t">
            <a:spAutoFit/>
          </a:bodyPr>
          <a:lstStyle/>
          <a:p>
            <a:pPr marL="0" lvl="0" indent="0" algn="ctr">
              <a:lnSpc>
                <a:spcPts val="7065"/>
              </a:lnSpc>
              <a:spcBef>
                <a:spcPct val="0"/>
              </a:spcBef>
            </a:pPr>
            <a:r>
              <a:rPr lang="en-US" sz="6143" u="sng">
                <a:solidFill>
                  <a:srgbClr val="FAFAFA"/>
                </a:solidFill>
                <a:latin typeface="Barlow Bold Bold"/>
              </a:rPr>
              <a:t>Introduction</a:t>
            </a:r>
          </a:p>
        </p:txBody>
      </p:sp>
      <p:sp>
        <p:nvSpPr>
          <p:cNvPr id="10" name="TextBox 10"/>
          <p:cNvSpPr txBox="1"/>
          <p:nvPr/>
        </p:nvSpPr>
        <p:spPr>
          <a:xfrm>
            <a:off x="10824957" y="1887802"/>
            <a:ext cx="7030000" cy="7370498"/>
          </a:xfrm>
          <a:prstGeom prst="rect">
            <a:avLst/>
          </a:prstGeom>
        </p:spPr>
        <p:txBody>
          <a:bodyPr lIns="0" tIns="0" rIns="0" bIns="0" rtlCol="0" anchor="t">
            <a:spAutoFit/>
          </a:bodyPr>
          <a:lstStyle/>
          <a:p>
            <a:pPr>
              <a:lnSpc>
                <a:spcPts val="2465"/>
              </a:lnSpc>
            </a:pPr>
            <a:r>
              <a:rPr lang="en-US" sz="1761" spc="44">
                <a:solidFill>
                  <a:srgbClr val="FAFAFA"/>
                </a:solidFill>
                <a:latin typeface="DM Sans"/>
              </a:rPr>
              <a:t>TThis project is web-based enterprise software (website),</a:t>
            </a:r>
          </a:p>
          <a:p>
            <a:pPr>
              <a:lnSpc>
                <a:spcPts val="2465"/>
              </a:lnSpc>
            </a:pPr>
            <a:r>
              <a:rPr lang="en-US" sz="1761" spc="44">
                <a:solidFill>
                  <a:srgbClr val="FAFAFA"/>
                </a:solidFill>
                <a:latin typeface="DM Sans"/>
              </a:rPr>
              <a:t>which provides solutions to many Online User Services(like Mask Detection System,Movie recommendation with Sentiment Analysis,</a:t>
            </a:r>
          </a:p>
          <a:p>
            <a:pPr>
              <a:lnSpc>
                <a:spcPts val="2465"/>
              </a:lnSpc>
            </a:pPr>
            <a:r>
              <a:rPr lang="en-US" sz="1761" spc="44">
                <a:solidFill>
                  <a:srgbClr val="FAFAFA"/>
                </a:solidFill>
                <a:latin typeface="DM Sans"/>
              </a:rPr>
              <a:t>Memoji generation and much more) and to provide less time to accomplish</a:t>
            </a:r>
          </a:p>
          <a:p>
            <a:pPr>
              <a:lnSpc>
                <a:spcPts val="2465"/>
              </a:lnSpc>
            </a:pPr>
            <a:r>
              <a:rPr lang="en-US" sz="1761" spc="44">
                <a:solidFill>
                  <a:srgbClr val="FAFAFA"/>
                </a:solidFill>
                <a:latin typeface="DM Sans"/>
              </a:rPr>
              <a:t>their work. This website is being developed for those users who need any movie</a:t>
            </a:r>
          </a:p>
          <a:p>
            <a:pPr>
              <a:lnSpc>
                <a:spcPts val="2465"/>
              </a:lnSpc>
            </a:pPr>
            <a:r>
              <a:rPr lang="en-US" sz="1761" spc="44">
                <a:solidFill>
                  <a:srgbClr val="FAFAFA"/>
                </a:solidFill>
                <a:latin typeface="DM Sans"/>
              </a:rPr>
              <a:t>recommendation or who need to make their own Memoji and download them.</a:t>
            </a:r>
          </a:p>
          <a:p>
            <a:pPr>
              <a:lnSpc>
                <a:spcPts val="2465"/>
              </a:lnSpc>
            </a:pPr>
            <a:endParaRPr/>
          </a:p>
          <a:p>
            <a:pPr>
              <a:lnSpc>
                <a:spcPts val="2465"/>
              </a:lnSpc>
            </a:pPr>
            <a:r>
              <a:rPr lang="en-US" sz="1761" spc="44">
                <a:solidFill>
                  <a:srgbClr val="FAFAFA"/>
                </a:solidFill>
                <a:latin typeface="DM Sans"/>
              </a:rPr>
              <a:t>In Today’s life, the</a:t>
            </a:r>
          </a:p>
          <a:p>
            <a:pPr>
              <a:lnSpc>
                <a:spcPts val="2465"/>
              </a:lnSpc>
            </a:pPr>
            <a:r>
              <a:rPr lang="en-US" sz="1761" spc="44">
                <a:solidFill>
                  <a:srgbClr val="FAFAFA"/>
                </a:solidFill>
                <a:latin typeface="DM Sans"/>
              </a:rPr>
              <a:t>time is less and too much work to do , those people who need to have some new</a:t>
            </a:r>
          </a:p>
          <a:p>
            <a:pPr>
              <a:lnSpc>
                <a:spcPts val="2465"/>
              </a:lnSpc>
            </a:pPr>
            <a:r>
              <a:rPr lang="en-US" sz="1761" spc="44">
                <a:solidFill>
                  <a:srgbClr val="FAFAFA"/>
                </a:solidFill>
                <a:latin typeface="DM Sans"/>
              </a:rPr>
              <a:t>released movie recommendation, then they could use our movie recommendation</a:t>
            </a:r>
          </a:p>
          <a:p>
            <a:pPr>
              <a:lnSpc>
                <a:spcPts val="2465"/>
              </a:lnSpc>
            </a:pPr>
            <a:r>
              <a:rPr lang="en-US" sz="1761" spc="44">
                <a:solidFill>
                  <a:srgbClr val="FAFAFA"/>
                </a:solidFill>
                <a:latin typeface="DM Sans"/>
              </a:rPr>
              <a:t>service to get all up-to-date recommendation and information  about any newly released movie.</a:t>
            </a:r>
          </a:p>
          <a:p>
            <a:pPr>
              <a:lnSpc>
                <a:spcPts val="2465"/>
              </a:lnSpc>
            </a:pPr>
            <a:r>
              <a:rPr lang="en-US" sz="1761" spc="44">
                <a:solidFill>
                  <a:srgbClr val="FAFAFA"/>
                </a:solidFill>
                <a:latin typeface="DM Sans"/>
              </a:rPr>
              <a:t>This Web application</a:t>
            </a:r>
          </a:p>
          <a:p>
            <a:pPr>
              <a:lnSpc>
                <a:spcPts val="2465"/>
              </a:lnSpc>
            </a:pPr>
            <a:r>
              <a:rPr lang="en-US" sz="1761" spc="44">
                <a:solidFill>
                  <a:srgbClr val="FAFAFA"/>
                </a:solidFill>
                <a:latin typeface="DM Sans"/>
              </a:rPr>
              <a:t>project is very big and includes almost all aspects of User services .The complete</a:t>
            </a:r>
          </a:p>
          <a:p>
            <a:pPr>
              <a:lnSpc>
                <a:spcPts val="2465"/>
              </a:lnSpc>
            </a:pPr>
            <a:r>
              <a:rPr lang="en-US" sz="1761" spc="44">
                <a:solidFill>
                  <a:srgbClr val="FAFAFA"/>
                </a:solidFill>
                <a:latin typeface="DM Sans"/>
              </a:rPr>
              <a:t>architecture is distributed and on-line so the management of data is done</a:t>
            </a:r>
          </a:p>
          <a:p>
            <a:pPr marL="0" lvl="0" indent="0" algn="l">
              <a:lnSpc>
                <a:spcPts val="2465"/>
              </a:lnSpc>
              <a:spcBef>
                <a:spcPct val="0"/>
              </a:spcBef>
            </a:pPr>
            <a:r>
              <a:rPr lang="en-US" sz="1761" spc="44">
                <a:solidFill>
                  <a:srgbClr val="FAFAFA"/>
                </a:solidFill>
                <a:latin typeface="DM Sans"/>
              </a:rPr>
              <a:t>online. To manage data like update, delete, etc. is to be developed. Here a</a:t>
            </a:r>
          </a:p>
        </p:txBody>
      </p:sp>
      <p:grpSp>
        <p:nvGrpSpPr>
          <p:cNvPr id="11" name="Group 11"/>
          <p:cNvGrpSpPr/>
          <p:nvPr/>
        </p:nvGrpSpPr>
        <p:grpSpPr>
          <a:xfrm>
            <a:off x="1766683" y="9258300"/>
            <a:ext cx="14754634" cy="969788"/>
            <a:chOff x="0" y="0"/>
            <a:chExt cx="19672846" cy="1293051"/>
          </a:xfrm>
        </p:grpSpPr>
        <p:sp>
          <p:nvSpPr>
            <p:cNvPr id="12" name="TextBox 12"/>
            <p:cNvSpPr txBox="1"/>
            <p:nvPr/>
          </p:nvSpPr>
          <p:spPr>
            <a:xfrm>
              <a:off x="0" y="414468"/>
              <a:ext cx="3408599" cy="878583"/>
            </a:xfrm>
            <a:prstGeom prst="rect">
              <a:avLst/>
            </a:prstGeom>
          </p:spPr>
          <p:txBody>
            <a:bodyPr lIns="0" tIns="0" rIns="0" bIns="0" rtlCol="0" anchor="t">
              <a:spAutoFit/>
            </a:bodyPr>
            <a:lstStyle/>
            <a:p>
              <a:pPr>
                <a:lnSpc>
                  <a:spcPts val="2672"/>
                </a:lnSpc>
              </a:pPr>
              <a:r>
                <a:rPr lang="en-US" sz="1909" spc="47">
                  <a:solidFill>
                    <a:srgbClr val="FFFFFF"/>
                  </a:solidFill>
                  <a:latin typeface="DM Sans"/>
                </a:rPr>
                <a:t>Project Guide :</a:t>
              </a:r>
            </a:p>
            <a:p>
              <a:pPr>
                <a:lnSpc>
                  <a:spcPts val="2672"/>
                </a:lnSpc>
              </a:pPr>
              <a:r>
                <a:rPr lang="en-US" sz="1909" spc="47">
                  <a:solidFill>
                    <a:srgbClr val="FFFFFF"/>
                  </a:solidFill>
                  <a:latin typeface="DM Sans"/>
                </a:rPr>
                <a:t>Prof. Girijesh Mishra</a:t>
              </a:r>
            </a:p>
          </p:txBody>
        </p:sp>
        <p:sp>
          <p:nvSpPr>
            <p:cNvPr id="13" name="TextBox 13"/>
            <p:cNvSpPr txBox="1"/>
            <p:nvPr/>
          </p:nvSpPr>
          <p:spPr>
            <a:xfrm>
              <a:off x="7320383" y="-38100"/>
              <a:ext cx="5032079" cy="1331151"/>
            </a:xfrm>
            <a:prstGeom prst="rect">
              <a:avLst/>
            </a:prstGeom>
          </p:spPr>
          <p:txBody>
            <a:bodyPr lIns="0" tIns="0" rIns="0" bIns="0" rtlCol="0" anchor="t">
              <a:spAutoFit/>
            </a:bodyPr>
            <a:lstStyle/>
            <a:p>
              <a:pPr algn="ctr">
                <a:lnSpc>
                  <a:spcPts val="2672"/>
                </a:lnSpc>
              </a:pPr>
              <a:r>
                <a:rPr lang="en-US" sz="1909" spc="47">
                  <a:solidFill>
                    <a:srgbClr val="FFFFFF"/>
                  </a:solidFill>
                  <a:latin typeface="DM Sans"/>
                </a:rPr>
                <a:t>BBD-ITM </a:t>
              </a:r>
            </a:p>
            <a:p>
              <a:pPr algn="ctr">
                <a:lnSpc>
                  <a:spcPts val="2672"/>
                </a:lnSpc>
              </a:pPr>
              <a:r>
                <a:rPr lang="en-US" sz="1909" spc="47">
                  <a:solidFill>
                    <a:srgbClr val="FFFFFF"/>
                  </a:solidFill>
                  <a:latin typeface="DM Sans"/>
                </a:rPr>
                <a:t>Department of Information Technology</a:t>
              </a:r>
            </a:p>
          </p:txBody>
        </p:sp>
        <p:sp>
          <p:nvSpPr>
            <p:cNvPr id="14" name="TextBox 14"/>
            <p:cNvSpPr txBox="1"/>
            <p:nvPr/>
          </p:nvSpPr>
          <p:spPr>
            <a:xfrm>
              <a:off x="16616098" y="867036"/>
              <a:ext cx="3056748" cy="426015"/>
            </a:xfrm>
            <a:prstGeom prst="rect">
              <a:avLst/>
            </a:prstGeom>
          </p:spPr>
          <p:txBody>
            <a:bodyPr lIns="0" tIns="0" rIns="0" bIns="0" rtlCol="0" anchor="t">
              <a:spAutoFit/>
            </a:bodyPr>
            <a:lstStyle/>
            <a:p>
              <a:pPr algn="r">
                <a:lnSpc>
                  <a:spcPts val="2672"/>
                </a:lnSpc>
              </a:pPr>
              <a:r>
                <a:rPr lang="en-US" sz="1909" spc="47">
                  <a:solidFill>
                    <a:srgbClr val="FFFFFF"/>
                  </a:solidFill>
                  <a:latin typeface="DM Sans"/>
                </a:rPr>
                <a:t>January 15,2021</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0A0A"/>
        </a:solidFill>
        <a:effectLst/>
      </p:bgPr>
    </p:bg>
    <p:spTree>
      <p:nvGrpSpPr>
        <p:cNvPr id="1" name=""/>
        <p:cNvGrpSpPr/>
        <p:nvPr/>
      </p:nvGrpSpPr>
      <p:grpSpPr>
        <a:xfrm>
          <a:off x="0" y="0"/>
          <a:ext cx="0" cy="0"/>
          <a:chOff x="0" y="0"/>
          <a:chExt cx="0" cy="0"/>
        </a:xfrm>
      </p:grpSpPr>
      <p:sp>
        <p:nvSpPr>
          <p:cNvPr id="2" name="TextBox 2"/>
          <p:cNvSpPr txBox="1"/>
          <p:nvPr/>
        </p:nvSpPr>
        <p:spPr>
          <a:xfrm>
            <a:off x="2311212" y="3676303"/>
            <a:ext cx="6466989" cy="1880870"/>
          </a:xfrm>
          <a:prstGeom prst="rect">
            <a:avLst/>
          </a:prstGeom>
        </p:spPr>
        <p:txBody>
          <a:bodyPr lIns="0" tIns="0" rIns="0" bIns="0" rtlCol="0" anchor="t">
            <a:spAutoFit/>
          </a:bodyPr>
          <a:lstStyle/>
          <a:p>
            <a:pPr>
              <a:lnSpc>
                <a:spcPts val="7359"/>
              </a:lnSpc>
            </a:pPr>
            <a:r>
              <a:rPr lang="en-US" sz="6400" u="sng">
                <a:solidFill>
                  <a:srgbClr val="FAFAFA"/>
                </a:solidFill>
                <a:latin typeface="Barlow Bold Bold"/>
              </a:rPr>
              <a:t>User </a:t>
            </a:r>
          </a:p>
          <a:p>
            <a:pPr marL="0" lvl="0" indent="0" algn="l">
              <a:lnSpc>
                <a:spcPts val="7359"/>
              </a:lnSpc>
              <a:spcBef>
                <a:spcPct val="0"/>
              </a:spcBef>
            </a:pPr>
            <a:r>
              <a:rPr lang="en-US" sz="6399" u="sng">
                <a:solidFill>
                  <a:srgbClr val="FAFAFA"/>
                </a:solidFill>
                <a:latin typeface="Barlow Bold Bold"/>
              </a:rPr>
              <a:t>Login Module</a:t>
            </a:r>
          </a:p>
        </p:txBody>
      </p:sp>
      <p:sp>
        <p:nvSpPr>
          <p:cNvPr id="3" name="TextBox 3"/>
          <p:cNvSpPr txBox="1"/>
          <p:nvPr/>
        </p:nvSpPr>
        <p:spPr>
          <a:xfrm>
            <a:off x="8909234" y="4717647"/>
            <a:ext cx="6547739" cy="946067"/>
          </a:xfrm>
          <a:prstGeom prst="rect">
            <a:avLst/>
          </a:prstGeom>
        </p:spPr>
        <p:txBody>
          <a:bodyPr lIns="0" tIns="0" rIns="0" bIns="0" rtlCol="0" anchor="t">
            <a:spAutoFit/>
          </a:bodyPr>
          <a:lstStyle/>
          <a:p>
            <a:pPr marL="0" lvl="0" indent="0" algn="l">
              <a:lnSpc>
                <a:spcPts val="2660"/>
              </a:lnSpc>
              <a:spcBef>
                <a:spcPct val="0"/>
              </a:spcBef>
            </a:pPr>
            <a:r>
              <a:rPr lang="en-US" sz="1900" spc="47">
                <a:solidFill>
                  <a:srgbClr val="FAFAFA"/>
                </a:solidFill>
                <a:latin typeface="DM Sans"/>
              </a:rPr>
              <a:t>The customer can register themselves here for free, and include details of their email and password. Further links shall be provided after registering here.</a:t>
            </a:r>
          </a:p>
        </p:txBody>
      </p:sp>
      <p:sp>
        <p:nvSpPr>
          <p:cNvPr id="4" name="AutoShape 4"/>
          <p:cNvSpPr/>
          <p:nvPr/>
        </p:nvSpPr>
        <p:spPr>
          <a:xfrm rot="-5400000">
            <a:off x="8755691" y="-676342"/>
            <a:ext cx="45020" cy="13196045"/>
          </a:xfrm>
          <a:prstGeom prst="rect">
            <a:avLst/>
          </a:prstGeom>
          <a:solidFill>
            <a:srgbClr val="000000"/>
          </a:solidFill>
        </p:spPr>
      </p:sp>
      <p:grpSp>
        <p:nvGrpSpPr>
          <p:cNvPr id="5" name="Group 5"/>
          <p:cNvGrpSpPr/>
          <p:nvPr/>
        </p:nvGrpSpPr>
        <p:grpSpPr>
          <a:xfrm>
            <a:off x="2180178" y="6435061"/>
            <a:ext cx="13327079" cy="2286937"/>
            <a:chOff x="0" y="0"/>
            <a:chExt cx="17769438" cy="3049249"/>
          </a:xfrm>
        </p:grpSpPr>
        <p:sp>
          <p:nvSpPr>
            <p:cNvPr id="6" name="TextBox 6"/>
            <p:cNvSpPr txBox="1"/>
            <p:nvPr/>
          </p:nvSpPr>
          <p:spPr>
            <a:xfrm>
              <a:off x="174711" y="19050"/>
              <a:ext cx="8622652" cy="2514177"/>
            </a:xfrm>
            <a:prstGeom prst="rect">
              <a:avLst/>
            </a:prstGeom>
          </p:spPr>
          <p:txBody>
            <a:bodyPr lIns="0" tIns="0" rIns="0" bIns="0" rtlCol="0" anchor="t">
              <a:spAutoFit/>
            </a:bodyPr>
            <a:lstStyle/>
            <a:p>
              <a:pPr>
                <a:lnSpc>
                  <a:spcPts val="7359"/>
                </a:lnSpc>
              </a:pPr>
              <a:r>
                <a:rPr lang="en-US" sz="6400" u="sng">
                  <a:solidFill>
                    <a:srgbClr val="FAFAFA"/>
                  </a:solidFill>
                  <a:latin typeface="Barlow Bold Bold"/>
                </a:rPr>
                <a:t>Movie</a:t>
              </a:r>
            </a:p>
            <a:p>
              <a:pPr marL="0" lvl="0" indent="0" algn="l">
                <a:lnSpc>
                  <a:spcPts val="7359"/>
                </a:lnSpc>
                <a:spcBef>
                  <a:spcPct val="0"/>
                </a:spcBef>
              </a:pPr>
              <a:r>
                <a:rPr lang="en-US" sz="6399" u="sng">
                  <a:solidFill>
                    <a:srgbClr val="FAFAFA"/>
                  </a:solidFill>
                  <a:latin typeface="Barlow Bold Bold"/>
                </a:rPr>
                <a:t>Review Module</a:t>
              </a:r>
            </a:p>
          </p:txBody>
        </p:sp>
        <p:sp>
          <p:nvSpPr>
            <p:cNvPr id="7" name="TextBox 7"/>
            <p:cNvSpPr txBox="1"/>
            <p:nvPr/>
          </p:nvSpPr>
          <p:spPr>
            <a:xfrm>
              <a:off x="9039119" y="947389"/>
              <a:ext cx="8730319" cy="1248723"/>
            </a:xfrm>
            <a:prstGeom prst="rect">
              <a:avLst/>
            </a:prstGeom>
          </p:spPr>
          <p:txBody>
            <a:bodyPr lIns="0" tIns="0" rIns="0" bIns="0" rtlCol="0" anchor="t">
              <a:spAutoFit/>
            </a:bodyPr>
            <a:lstStyle/>
            <a:p>
              <a:pPr marL="0" lvl="0" indent="0" algn="l">
                <a:lnSpc>
                  <a:spcPts val="2660"/>
                </a:lnSpc>
                <a:spcBef>
                  <a:spcPct val="0"/>
                </a:spcBef>
              </a:pPr>
              <a:r>
                <a:rPr lang="en-US" sz="1900" spc="47">
                  <a:solidFill>
                    <a:srgbClr val="FAFAFA"/>
                  </a:solidFill>
                  <a:latin typeface="DM Sans"/>
                </a:rPr>
                <a:t>Information based on the database present shall be displayed here, including synopsis, cast and overall critics as well as audience reviews.</a:t>
              </a:r>
            </a:p>
          </p:txBody>
        </p:sp>
        <p:sp>
          <p:nvSpPr>
            <p:cNvPr id="8" name="AutoShape 8"/>
            <p:cNvSpPr/>
            <p:nvPr/>
          </p:nvSpPr>
          <p:spPr>
            <a:xfrm rot="-5400000">
              <a:off x="8767350" y="-5778127"/>
              <a:ext cx="60026" cy="17594727"/>
            </a:xfrm>
            <a:prstGeom prst="rect">
              <a:avLst/>
            </a:prstGeom>
            <a:solidFill>
              <a:srgbClr val="000000"/>
            </a:solidFill>
          </p:spPr>
        </p:sp>
      </p:grpSp>
      <p:grpSp>
        <p:nvGrpSpPr>
          <p:cNvPr id="9" name="Group 9"/>
          <p:cNvGrpSpPr/>
          <p:nvPr/>
        </p:nvGrpSpPr>
        <p:grpSpPr>
          <a:xfrm>
            <a:off x="1028700" y="9538923"/>
            <a:ext cx="16230600" cy="523240"/>
            <a:chOff x="0" y="0"/>
            <a:chExt cx="21640800" cy="697653"/>
          </a:xfrm>
        </p:grpSpPr>
        <p:sp>
          <p:nvSpPr>
            <p:cNvPr id="10" name="TextBox 10"/>
            <p:cNvSpPr txBox="1"/>
            <p:nvPr/>
          </p:nvSpPr>
          <p:spPr>
            <a:xfrm>
              <a:off x="0" y="-38100"/>
              <a:ext cx="3749575" cy="735753"/>
            </a:xfrm>
            <a:prstGeom prst="rect">
              <a:avLst/>
            </a:prstGeom>
          </p:spPr>
          <p:txBody>
            <a:bodyPr lIns="0" tIns="0" rIns="0" bIns="0" rtlCol="0" anchor="t">
              <a:spAutoFit/>
            </a:bodyPr>
            <a:lstStyle/>
            <a:p>
              <a:pPr>
                <a:lnSpc>
                  <a:spcPts val="2240"/>
                </a:lnSpc>
              </a:pPr>
              <a:r>
                <a:rPr lang="en-US" sz="1600" spc="40">
                  <a:solidFill>
                    <a:srgbClr val="FFFFFF"/>
                  </a:solidFill>
                  <a:latin typeface="DM Sans"/>
                </a:rPr>
                <a:t>Project Guide :</a:t>
              </a:r>
            </a:p>
            <a:p>
              <a:pPr>
                <a:lnSpc>
                  <a:spcPts val="2240"/>
                </a:lnSpc>
              </a:pPr>
              <a:r>
                <a:rPr lang="en-US" sz="1600" spc="40">
                  <a:solidFill>
                    <a:srgbClr val="FFFFFF"/>
                  </a:solidFill>
                  <a:latin typeface="DM Sans"/>
                </a:rPr>
                <a:t>Prof. Girijesh Mishra</a:t>
              </a:r>
            </a:p>
          </p:txBody>
        </p:sp>
        <p:sp>
          <p:nvSpPr>
            <p:cNvPr id="11" name="TextBox 11"/>
            <p:cNvSpPr txBox="1"/>
            <p:nvPr/>
          </p:nvSpPr>
          <p:spPr>
            <a:xfrm>
              <a:off x="8052671" y="-38100"/>
              <a:ext cx="5535458" cy="735753"/>
            </a:xfrm>
            <a:prstGeom prst="rect">
              <a:avLst/>
            </a:prstGeom>
          </p:spPr>
          <p:txBody>
            <a:bodyPr lIns="0" tIns="0" rIns="0" bIns="0" rtlCol="0" anchor="t">
              <a:spAutoFit/>
            </a:bodyPr>
            <a:lstStyle/>
            <a:p>
              <a:pPr algn="ctr">
                <a:lnSpc>
                  <a:spcPts val="2240"/>
                </a:lnSpc>
              </a:pPr>
              <a:r>
                <a:rPr lang="en-US" sz="1600" spc="40">
                  <a:solidFill>
                    <a:srgbClr val="FFFFFF"/>
                  </a:solidFill>
                  <a:latin typeface="DM Sans"/>
                </a:rPr>
                <a:t>BBD-ITM </a:t>
              </a:r>
            </a:p>
            <a:p>
              <a:pPr algn="ctr">
                <a:lnSpc>
                  <a:spcPts val="2240"/>
                </a:lnSpc>
              </a:pPr>
              <a:r>
                <a:rPr lang="en-US" sz="1600" spc="40">
                  <a:solidFill>
                    <a:srgbClr val="FFFFFF"/>
                  </a:solidFill>
                  <a:latin typeface="DM Sans"/>
                </a:rPr>
                <a:t>Department of Information Technology</a:t>
              </a:r>
            </a:p>
          </p:txBody>
        </p:sp>
        <p:sp>
          <p:nvSpPr>
            <p:cNvPr id="12" name="TextBox 12"/>
            <p:cNvSpPr txBox="1"/>
            <p:nvPr/>
          </p:nvSpPr>
          <p:spPr>
            <a:xfrm>
              <a:off x="18278273" y="223308"/>
              <a:ext cx="3362527" cy="474345"/>
            </a:xfrm>
            <a:prstGeom prst="rect">
              <a:avLst/>
            </a:prstGeom>
          </p:spPr>
          <p:txBody>
            <a:bodyPr lIns="0" tIns="0" rIns="0" bIns="0" rtlCol="0" anchor="t">
              <a:spAutoFit/>
            </a:bodyPr>
            <a:lstStyle/>
            <a:p>
              <a:pPr algn="r">
                <a:lnSpc>
                  <a:spcPts val="2940"/>
                </a:lnSpc>
              </a:pPr>
              <a:r>
                <a:rPr lang="en-US" sz="2100" spc="52">
                  <a:solidFill>
                    <a:srgbClr val="FFFFFF"/>
                  </a:solidFill>
                  <a:latin typeface="DM Sans"/>
                </a:rPr>
                <a:t>January 15,2021</a:t>
              </a:r>
            </a:p>
          </p:txBody>
        </p:sp>
      </p:grpSp>
      <p:sp>
        <p:nvSpPr>
          <p:cNvPr id="13" name="TextBox 13"/>
          <p:cNvSpPr txBox="1"/>
          <p:nvPr/>
        </p:nvSpPr>
        <p:spPr>
          <a:xfrm>
            <a:off x="6002215" y="1338928"/>
            <a:ext cx="6152536" cy="952414"/>
          </a:xfrm>
          <a:prstGeom prst="rect">
            <a:avLst/>
          </a:prstGeom>
        </p:spPr>
        <p:txBody>
          <a:bodyPr lIns="0" tIns="0" rIns="0" bIns="0" rtlCol="0" anchor="t">
            <a:spAutoFit/>
          </a:bodyPr>
          <a:lstStyle/>
          <a:p>
            <a:pPr marL="0" lvl="0" indent="0" algn="ctr">
              <a:lnSpc>
                <a:spcPts val="7489"/>
              </a:lnSpc>
              <a:spcBef>
                <a:spcPct val="0"/>
              </a:spcBef>
            </a:pPr>
            <a:r>
              <a:rPr lang="en-US" sz="6513" u="sng">
                <a:solidFill>
                  <a:srgbClr val="FAFAFA"/>
                </a:solidFill>
                <a:latin typeface="Barlow Bold Bold"/>
              </a:rPr>
              <a:t>Project Module</a:t>
            </a:r>
          </a:p>
        </p:txBody>
      </p:sp>
      <p:sp>
        <p:nvSpPr>
          <p:cNvPr id="14" name="AutoShape 14"/>
          <p:cNvSpPr/>
          <p:nvPr/>
        </p:nvSpPr>
        <p:spPr>
          <a:xfrm rot="-5400000">
            <a:off x="9130978" y="-2033827"/>
            <a:ext cx="26043" cy="7633782"/>
          </a:xfrm>
          <a:prstGeom prst="rect">
            <a:avLst/>
          </a:prstGeom>
          <a:solidFill>
            <a:srgbClr val="000000"/>
          </a:solid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0A0A"/>
        </a:solidFill>
        <a:effectLst/>
      </p:bgPr>
    </p:bg>
    <p:spTree>
      <p:nvGrpSpPr>
        <p:cNvPr id="1" name=""/>
        <p:cNvGrpSpPr/>
        <p:nvPr/>
      </p:nvGrpSpPr>
      <p:grpSpPr>
        <a:xfrm>
          <a:off x="0" y="0"/>
          <a:ext cx="0" cy="0"/>
          <a:chOff x="0" y="0"/>
          <a:chExt cx="0" cy="0"/>
        </a:xfrm>
      </p:grpSpPr>
      <p:sp>
        <p:nvSpPr>
          <p:cNvPr id="2" name="TextBox 2"/>
          <p:cNvSpPr txBox="1"/>
          <p:nvPr/>
        </p:nvSpPr>
        <p:spPr>
          <a:xfrm>
            <a:off x="2611494" y="3589352"/>
            <a:ext cx="6466989" cy="1880870"/>
          </a:xfrm>
          <a:prstGeom prst="rect">
            <a:avLst/>
          </a:prstGeom>
        </p:spPr>
        <p:txBody>
          <a:bodyPr lIns="0" tIns="0" rIns="0" bIns="0" rtlCol="0" anchor="t">
            <a:spAutoFit/>
          </a:bodyPr>
          <a:lstStyle/>
          <a:p>
            <a:pPr>
              <a:lnSpc>
                <a:spcPts val="7359"/>
              </a:lnSpc>
            </a:pPr>
            <a:r>
              <a:rPr lang="en-US" sz="6400" u="sng">
                <a:solidFill>
                  <a:srgbClr val="FAFAFA"/>
                </a:solidFill>
                <a:latin typeface="Barlow Bold Bold"/>
              </a:rPr>
              <a:t>System </a:t>
            </a:r>
          </a:p>
          <a:p>
            <a:pPr marL="0" lvl="0" indent="0" algn="l">
              <a:lnSpc>
                <a:spcPts val="7359"/>
              </a:lnSpc>
              <a:spcBef>
                <a:spcPct val="0"/>
              </a:spcBef>
            </a:pPr>
            <a:r>
              <a:rPr lang="en-US" sz="6399" u="sng">
                <a:solidFill>
                  <a:srgbClr val="FAFAFA"/>
                </a:solidFill>
                <a:latin typeface="Barlow Bold Bold"/>
              </a:rPr>
              <a:t>Design</a:t>
            </a:r>
          </a:p>
        </p:txBody>
      </p:sp>
      <p:sp>
        <p:nvSpPr>
          <p:cNvPr id="3" name="TextBox 3"/>
          <p:cNvSpPr txBox="1"/>
          <p:nvPr/>
        </p:nvSpPr>
        <p:spPr>
          <a:xfrm>
            <a:off x="9144000" y="3886670"/>
            <a:ext cx="6547739" cy="1583552"/>
          </a:xfrm>
          <a:prstGeom prst="rect">
            <a:avLst/>
          </a:prstGeom>
        </p:spPr>
        <p:txBody>
          <a:bodyPr lIns="0" tIns="0" rIns="0" bIns="0" rtlCol="0" anchor="t">
            <a:spAutoFit/>
          </a:bodyPr>
          <a:lstStyle/>
          <a:p>
            <a:pPr marL="0" lvl="0" indent="0" algn="l">
              <a:lnSpc>
                <a:spcPts val="2660"/>
              </a:lnSpc>
              <a:spcBef>
                <a:spcPct val="0"/>
              </a:spcBef>
            </a:pPr>
            <a:r>
              <a:rPr lang="en-US" sz="1900" spc="47">
                <a:solidFill>
                  <a:srgbClr val="FAFAFA"/>
                </a:solidFill>
                <a:latin typeface="DM Sans"/>
              </a:rPr>
              <a:t>This is the most critical factor affecting the quality of the software; the output of the phase is a designed document. This is similar to a plan or blueprint of the solution.</a:t>
            </a:r>
            <a:r>
              <a:rPr lang="en-US" sz="1900" u="none" spc="47">
                <a:solidFill>
                  <a:srgbClr val="FAFAFA"/>
                </a:solidFill>
                <a:latin typeface="DM Sans"/>
              </a:rPr>
              <a:t>  It is the most important part of the process  so we shall further be explaining it in more detail.</a:t>
            </a:r>
          </a:p>
        </p:txBody>
      </p:sp>
      <p:sp>
        <p:nvSpPr>
          <p:cNvPr id="4" name="AutoShape 4"/>
          <p:cNvSpPr/>
          <p:nvPr/>
        </p:nvSpPr>
        <p:spPr>
          <a:xfrm rot="-5400000">
            <a:off x="9055973" y="-763294"/>
            <a:ext cx="45020" cy="13196045"/>
          </a:xfrm>
          <a:prstGeom prst="rect">
            <a:avLst/>
          </a:prstGeom>
          <a:solidFill>
            <a:srgbClr val="000000"/>
          </a:solidFill>
        </p:spPr>
      </p:sp>
      <p:grpSp>
        <p:nvGrpSpPr>
          <p:cNvPr id="5" name="Group 5"/>
          <p:cNvGrpSpPr/>
          <p:nvPr/>
        </p:nvGrpSpPr>
        <p:grpSpPr>
          <a:xfrm>
            <a:off x="2480461" y="1028700"/>
            <a:ext cx="13327079" cy="2286937"/>
            <a:chOff x="0" y="0"/>
            <a:chExt cx="17769438" cy="3049249"/>
          </a:xfrm>
        </p:grpSpPr>
        <p:sp>
          <p:nvSpPr>
            <p:cNvPr id="6" name="TextBox 6"/>
            <p:cNvSpPr txBox="1"/>
            <p:nvPr/>
          </p:nvSpPr>
          <p:spPr>
            <a:xfrm>
              <a:off x="174711" y="19050"/>
              <a:ext cx="8622652" cy="2514177"/>
            </a:xfrm>
            <a:prstGeom prst="rect">
              <a:avLst/>
            </a:prstGeom>
          </p:spPr>
          <p:txBody>
            <a:bodyPr lIns="0" tIns="0" rIns="0" bIns="0" rtlCol="0" anchor="t">
              <a:spAutoFit/>
            </a:bodyPr>
            <a:lstStyle/>
            <a:p>
              <a:pPr>
                <a:lnSpc>
                  <a:spcPts val="7359"/>
                </a:lnSpc>
              </a:pPr>
              <a:r>
                <a:rPr lang="en-US" sz="6400" u="sng">
                  <a:solidFill>
                    <a:srgbClr val="FAFAFA"/>
                  </a:solidFill>
                  <a:latin typeface="Barlow Bold Bold"/>
                </a:rPr>
                <a:t>Admin</a:t>
              </a:r>
            </a:p>
            <a:p>
              <a:pPr marL="0" lvl="0" indent="0" algn="l">
                <a:lnSpc>
                  <a:spcPts val="7359"/>
                </a:lnSpc>
                <a:spcBef>
                  <a:spcPct val="0"/>
                </a:spcBef>
              </a:pPr>
              <a:r>
                <a:rPr lang="en-US" sz="6399" u="sng">
                  <a:solidFill>
                    <a:srgbClr val="FAFAFA"/>
                  </a:solidFill>
                  <a:latin typeface="Barlow Bold Bold"/>
                </a:rPr>
                <a:t>Control Module</a:t>
              </a:r>
            </a:p>
          </p:txBody>
        </p:sp>
        <p:sp>
          <p:nvSpPr>
            <p:cNvPr id="7" name="TextBox 7"/>
            <p:cNvSpPr txBox="1"/>
            <p:nvPr/>
          </p:nvSpPr>
          <p:spPr>
            <a:xfrm>
              <a:off x="9039119" y="947389"/>
              <a:ext cx="8730319" cy="823733"/>
            </a:xfrm>
            <a:prstGeom prst="rect">
              <a:avLst/>
            </a:prstGeom>
          </p:spPr>
          <p:txBody>
            <a:bodyPr lIns="0" tIns="0" rIns="0" bIns="0" rtlCol="0" anchor="t">
              <a:spAutoFit/>
            </a:bodyPr>
            <a:lstStyle/>
            <a:p>
              <a:pPr marL="0" lvl="0" indent="0" algn="l">
                <a:lnSpc>
                  <a:spcPts val="2660"/>
                </a:lnSpc>
                <a:spcBef>
                  <a:spcPct val="0"/>
                </a:spcBef>
              </a:pPr>
              <a:r>
                <a:rPr lang="en-US" sz="1900" spc="47">
                  <a:solidFill>
                    <a:srgbClr val="FAFAFA"/>
                  </a:solidFill>
                  <a:latin typeface="DM Sans"/>
                </a:rPr>
                <a:t>In this module, the administrator maintains the User Details, Movie details and the review associated with it.</a:t>
              </a:r>
            </a:p>
          </p:txBody>
        </p:sp>
        <p:sp>
          <p:nvSpPr>
            <p:cNvPr id="8" name="AutoShape 8"/>
            <p:cNvSpPr/>
            <p:nvPr/>
          </p:nvSpPr>
          <p:spPr>
            <a:xfrm rot="-5400000">
              <a:off x="8767350" y="-5778127"/>
              <a:ext cx="60026" cy="17594727"/>
            </a:xfrm>
            <a:prstGeom prst="rect">
              <a:avLst/>
            </a:prstGeom>
            <a:solidFill>
              <a:srgbClr val="000000"/>
            </a:solidFill>
          </p:spPr>
        </p:sp>
      </p:grpSp>
      <p:grpSp>
        <p:nvGrpSpPr>
          <p:cNvPr id="9" name="Group 9"/>
          <p:cNvGrpSpPr/>
          <p:nvPr/>
        </p:nvGrpSpPr>
        <p:grpSpPr>
          <a:xfrm>
            <a:off x="1028700" y="8956568"/>
            <a:ext cx="16230600" cy="523240"/>
            <a:chOff x="0" y="0"/>
            <a:chExt cx="21640800" cy="697653"/>
          </a:xfrm>
        </p:grpSpPr>
        <p:sp>
          <p:nvSpPr>
            <p:cNvPr id="10" name="TextBox 10"/>
            <p:cNvSpPr txBox="1"/>
            <p:nvPr/>
          </p:nvSpPr>
          <p:spPr>
            <a:xfrm>
              <a:off x="0" y="-38100"/>
              <a:ext cx="3749575" cy="735753"/>
            </a:xfrm>
            <a:prstGeom prst="rect">
              <a:avLst/>
            </a:prstGeom>
          </p:spPr>
          <p:txBody>
            <a:bodyPr lIns="0" tIns="0" rIns="0" bIns="0" rtlCol="0" anchor="t">
              <a:spAutoFit/>
            </a:bodyPr>
            <a:lstStyle/>
            <a:p>
              <a:pPr>
                <a:lnSpc>
                  <a:spcPts val="2240"/>
                </a:lnSpc>
              </a:pPr>
              <a:r>
                <a:rPr lang="en-US" sz="1600" spc="40">
                  <a:solidFill>
                    <a:srgbClr val="FFFFFF"/>
                  </a:solidFill>
                  <a:latin typeface="DM Sans"/>
                </a:rPr>
                <a:t>Project Guide :</a:t>
              </a:r>
            </a:p>
            <a:p>
              <a:pPr>
                <a:lnSpc>
                  <a:spcPts val="2240"/>
                </a:lnSpc>
              </a:pPr>
              <a:r>
                <a:rPr lang="en-US" sz="1600" spc="40">
                  <a:solidFill>
                    <a:srgbClr val="FFFFFF"/>
                  </a:solidFill>
                  <a:latin typeface="DM Sans"/>
                </a:rPr>
                <a:t>Prof. Girijesh Mishra</a:t>
              </a:r>
            </a:p>
          </p:txBody>
        </p:sp>
        <p:sp>
          <p:nvSpPr>
            <p:cNvPr id="11" name="TextBox 11"/>
            <p:cNvSpPr txBox="1"/>
            <p:nvPr/>
          </p:nvSpPr>
          <p:spPr>
            <a:xfrm>
              <a:off x="8052671" y="-38100"/>
              <a:ext cx="5535458" cy="735753"/>
            </a:xfrm>
            <a:prstGeom prst="rect">
              <a:avLst/>
            </a:prstGeom>
          </p:spPr>
          <p:txBody>
            <a:bodyPr lIns="0" tIns="0" rIns="0" bIns="0" rtlCol="0" anchor="t">
              <a:spAutoFit/>
            </a:bodyPr>
            <a:lstStyle/>
            <a:p>
              <a:pPr algn="ctr">
                <a:lnSpc>
                  <a:spcPts val="2240"/>
                </a:lnSpc>
              </a:pPr>
              <a:r>
                <a:rPr lang="en-US" sz="1600" spc="40">
                  <a:solidFill>
                    <a:srgbClr val="FFFFFF"/>
                  </a:solidFill>
                  <a:latin typeface="DM Sans"/>
                </a:rPr>
                <a:t>BBD-ITM </a:t>
              </a:r>
            </a:p>
            <a:p>
              <a:pPr algn="ctr">
                <a:lnSpc>
                  <a:spcPts val="2240"/>
                </a:lnSpc>
              </a:pPr>
              <a:r>
                <a:rPr lang="en-US" sz="1600" spc="40">
                  <a:solidFill>
                    <a:srgbClr val="FFFFFF"/>
                  </a:solidFill>
                  <a:latin typeface="DM Sans"/>
                </a:rPr>
                <a:t>Department of Information Technology</a:t>
              </a:r>
            </a:p>
          </p:txBody>
        </p:sp>
        <p:sp>
          <p:nvSpPr>
            <p:cNvPr id="12" name="TextBox 12"/>
            <p:cNvSpPr txBox="1"/>
            <p:nvPr/>
          </p:nvSpPr>
          <p:spPr>
            <a:xfrm>
              <a:off x="18278273" y="223308"/>
              <a:ext cx="3362527" cy="474345"/>
            </a:xfrm>
            <a:prstGeom prst="rect">
              <a:avLst/>
            </a:prstGeom>
          </p:spPr>
          <p:txBody>
            <a:bodyPr lIns="0" tIns="0" rIns="0" bIns="0" rtlCol="0" anchor="t">
              <a:spAutoFit/>
            </a:bodyPr>
            <a:lstStyle/>
            <a:p>
              <a:pPr algn="r">
                <a:lnSpc>
                  <a:spcPts val="2940"/>
                </a:lnSpc>
              </a:pPr>
              <a:r>
                <a:rPr lang="en-US" sz="2100" spc="52">
                  <a:solidFill>
                    <a:srgbClr val="FFFFFF"/>
                  </a:solidFill>
                  <a:latin typeface="DM Sans"/>
                </a:rPr>
                <a:t>January 15,2021</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0A0A"/>
        </a:solidFill>
        <a:effectLst/>
      </p:bgPr>
    </p:bg>
    <p:spTree>
      <p:nvGrpSpPr>
        <p:cNvPr id="1" name=""/>
        <p:cNvGrpSpPr/>
        <p:nvPr/>
      </p:nvGrpSpPr>
      <p:grpSpPr>
        <a:xfrm>
          <a:off x="0" y="0"/>
          <a:ext cx="0" cy="0"/>
          <a:chOff x="0" y="0"/>
          <a:chExt cx="0" cy="0"/>
        </a:xfrm>
      </p:grpSpPr>
      <p:sp>
        <p:nvSpPr>
          <p:cNvPr id="2" name="TextBox 2"/>
          <p:cNvSpPr txBox="1"/>
          <p:nvPr/>
        </p:nvSpPr>
        <p:spPr>
          <a:xfrm>
            <a:off x="2026086" y="553515"/>
            <a:ext cx="13972266" cy="1184126"/>
          </a:xfrm>
          <a:prstGeom prst="rect">
            <a:avLst/>
          </a:prstGeom>
        </p:spPr>
        <p:txBody>
          <a:bodyPr lIns="0" tIns="0" rIns="0" bIns="0" rtlCol="0" anchor="t">
            <a:spAutoFit/>
          </a:bodyPr>
          <a:lstStyle/>
          <a:p>
            <a:pPr marL="0" lvl="0" indent="0" algn="ctr">
              <a:lnSpc>
                <a:spcPts val="9200"/>
              </a:lnSpc>
              <a:spcBef>
                <a:spcPct val="0"/>
              </a:spcBef>
            </a:pPr>
            <a:r>
              <a:rPr lang="en-US" sz="8000" u="sng">
                <a:solidFill>
                  <a:srgbClr val="FAFAFA"/>
                </a:solidFill>
                <a:latin typeface="Barlow Bold Bold"/>
              </a:rPr>
              <a:t>System Design</a:t>
            </a:r>
          </a:p>
        </p:txBody>
      </p:sp>
      <p:sp>
        <p:nvSpPr>
          <p:cNvPr id="4" name="TextBox 4"/>
          <p:cNvSpPr txBox="1"/>
          <p:nvPr/>
        </p:nvSpPr>
        <p:spPr>
          <a:xfrm>
            <a:off x="2738288" y="2214417"/>
            <a:ext cx="12811424" cy="466090"/>
          </a:xfrm>
          <a:prstGeom prst="rect">
            <a:avLst/>
          </a:prstGeom>
        </p:spPr>
        <p:txBody>
          <a:bodyPr lIns="0" tIns="0" rIns="0" bIns="0" rtlCol="0" anchor="t">
            <a:spAutoFit/>
          </a:bodyPr>
          <a:lstStyle/>
          <a:p>
            <a:pPr marL="0" lvl="0" indent="0" algn="l">
              <a:lnSpc>
                <a:spcPts val="3679"/>
              </a:lnSpc>
              <a:spcBef>
                <a:spcPct val="0"/>
              </a:spcBef>
            </a:pPr>
            <a:r>
              <a:rPr lang="en-US" sz="3200" u="none">
                <a:solidFill>
                  <a:srgbClr val="FAFAFA"/>
                </a:solidFill>
                <a:latin typeface="Barlow Medium"/>
              </a:rPr>
              <a:t>In terms of modules these can further be divided into subcategories:</a:t>
            </a:r>
          </a:p>
        </p:txBody>
      </p:sp>
      <p:sp>
        <p:nvSpPr>
          <p:cNvPr id="5" name="TextBox 5"/>
          <p:cNvSpPr txBox="1"/>
          <p:nvPr/>
        </p:nvSpPr>
        <p:spPr>
          <a:xfrm>
            <a:off x="2157867" y="2965202"/>
            <a:ext cx="13972266" cy="1184126"/>
          </a:xfrm>
          <a:prstGeom prst="rect">
            <a:avLst/>
          </a:prstGeom>
        </p:spPr>
        <p:txBody>
          <a:bodyPr lIns="0" tIns="0" rIns="0" bIns="0" rtlCol="0" anchor="t">
            <a:spAutoFit/>
          </a:bodyPr>
          <a:lstStyle/>
          <a:p>
            <a:pPr marL="0" lvl="0" indent="0" algn="ctr">
              <a:lnSpc>
                <a:spcPts val="9200"/>
              </a:lnSpc>
              <a:spcBef>
                <a:spcPct val="0"/>
              </a:spcBef>
            </a:pPr>
            <a:r>
              <a:rPr lang="en-US" sz="8000" u="sng">
                <a:solidFill>
                  <a:srgbClr val="FAFAFA"/>
                </a:solidFill>
                <a:latin typeface="Barlow Bold Bold"/>
              </a:rPr>
              <a:t>Data Collection</a:t>
            </a:r>
          </a:p>
        </p:txBody>
      </p:sp>
      <p:sp>
        <p:nvSpPr>
          <p:cNvPr id="6" name="TextBox 6"/>
          <p:cNvSpPr txBox="1"/>
          <p:nvPr/>
        </p:nvSpPr>
        <p:spPr>
          <a:xfrm>
            <a:off x="1263466" y="4535043"/>
            <a:ext cx="6833132" cy="608457"/>
          </a:xfrm>
          <a:prstGeom prst="rect">
            <a:avLst/>
          </a:prstGeom>
        </p:spPr>
        <p:txBody>
          <a:bodyPr lIns="0" tIns="0" rIns="0" bIns="0" rtlCol="0" anchor="t">
            <a:spAutoFit/>
          </a:bodyPr>
          <a:lstStyle/>
          <a:p>
            <a:pPr marL="0" lvl="0" indent="0" algn="l">
              <a:lnSpc>
                <a:spcPts val="2477"/>
              </a:lnSpc>
              <a:spcBef>
                <a:spcPct val="0"/>
              </a:spcBef>
            </a:pPr>
            <a:r>
              <a:rPr lang="en-US" sz="1770">
                <a:solidFill>
                  <a:srgbClr val="FAFAFA"/>
                </a:solidFill>
                <a:latin typeface="DM Sans Bold"/>
              </a:rPr>
              <a:t>F</a:t>
            </a:r>
            <a:r>
              <a:rPr lang="en-US" sz="1770" u="none">
                <a:solidFill>
                  <a:srgbClr val="FAFAFA"/>
                </a:solidFill>
                <a:latin typeface="DM Sans Bold"/>
              </a:rPr>
              <a:t>or collecting movies data from Wikipedia we use web</a:t>
            </a:r>
          </a:p>
          <a:p>
            <a:pPr marL="0" lvl="0" indent="0" algn="l">
              <a:lnSpc>
                <a:spcPts val="2477"/>
              </a:lnSpc>
              <a:spcBef>
                <a:spcPct val="0"/>
              </a:spcBef>
            </a:pPr>
            <a:r>
              <a:rPr lang="en-US" sz="1770" u="none">
                <a:solidFill>
                  <a:srgbClr val="FAFAFA"/>
                </a:solidFill>
                <a:latin typeface="DM Sans Bold"/>
              </a:rPr>
              <a:t>scraping as a tool to achieve it–</a:t>
            </a:r>
          </a:p>
        </p:txBody>
      </p:sp>
      <p:sp>
        <p:nvSpPr>
          <p:cNvPr id="7" name="TextBox 7"/>
          <p:cNvSpPr txBox="1"/>
          <p:nvPr/>
        </p:nvSpPr>
        <p:spPr>
          <a:xfrm>
            <a:off x="10278750" y="4411019"/>
            <a:ext cx="6980550" cy="920877"/>
          </a:xfrm>
          <a:prstGeom prst="rect">
            <a:avLst/>
          </a:prstGeom>
        </p:spPr>
        <p:txBody>
          <a:bodyPr lIns="0" tIns="0" rIns="0" bIns="0" rtlCol="0" anchor="t">
            <a:spAutoFit/>
          </a:bodyPr>
          <a:lstStyle/>
          <a:p>
            <a:pPr marL="0" lvl="0" indent="0" algn="l">
              <a:lnSpc>
                <a:spcPts val="2477"/>
              </a:lnSpc>
              <a:spcBef>
                <a:spcPct val="0"/>
              </a:spcBef>
            </a:pPr>
            <a:r>
              <a:rPr lang="en-US" sz="1770">
                <a:solidFill>
                  <a:srgbClr val="FAFAFA"/>
                </a:solidFill>
                <a:latin typeface="DM Sans Bold"/>
              </a:rPr>
              <a:t>Since one data set is not enough to collect a huge array of genres we use</a:t>
            </a:r>
            <a:r>
              <a:rPr lang="en-US" sz="1770" u="none">
                <a:solidFill>
                  <a:srgbClr val="FAFAFA"/>
                </a:solidFill>
                <a:latin typeface="DM Sans Bold"/>
              </a:rPr>
              <a:t> TMDB API to get more information</a:t>
            </a:r>
          </a:p>
          <a:p>
            <a:pPr marL="0" lvl="0" indent="0" algn="l">
              <a:lnSpc>
                <a:spcPts val="2477"/>
              </a:lnSpc>
              <a:spcBef>
                <a:spcPct val="0"/>
              </a:spcBef>
            </a:pPr>
            <a:r>
              <a:rPr lang="en-US" sz="1770" u="none">
                <a:solidFill>
                  <a:srgbClr val="FAFAFA"/>
                </a:solidFill>
                <a:latin typeface="DM Sans Bold"/>
              </a:rPr>
              <a:t>about movies-</a:t>
            </a:r>
          </a:p>
        </p:txBody>
      </p:sp>
      <p:grpSp>
        <p:nvGrpSpPr>
          <p:cNvPr id="8" name="Group 8"/>
          <p:cNvGrpSpPr>
            <a:grpSpLocks noChangeAspect="1"/>
          </p:cNvGrpSpPr>
          <p:nvPr/>
        </p:nvGrpSpPr>
        <p:grpSpPr>
          <a:xfrm>
            <a:off x="739765" y="5331896"/>
            <a:ext cx="7880534" cy="4432745"/>
            <a:chOff x="0" y="0"/>
            <a:chExt cx="11289030" cy="6350000"/>
          </a:xfrm>
        </p:grpSpPr>
        <p:sp>
          <p:nvSpPr>
            <p:cNvPr id="9" name="Freeform 9"/>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340" t="-64245" r="-20776" b="-359865"/>
              </a:stretch>
            </a:blipFill>
          </p:spPr>
        </p:sp>
      </p:grpSp>
      <p:grpSp>
        <p:nvGrpSpPr>
          <p:cNvPr id="10" name="Group 10"/>
          <p:cNvGrpSpPr>
            <a:grpSpLocks noChangeAspect="1"/>
          </p:cNvGrpSpPr>
          <p:nvPr/>
        </p:nvGrpSpPr>
        <p:grpSpPr>
          <a:xfrm>
            <a:off x="9975305" y="5496760"/>
            <a:ext cx="7587440" cy="4267881"/>
            <a:chOff x="0" y="0"/>
            <a:chExt cx="11289030" cy="6350000"/>
          </a:xfrm>
        </p:grpSpPr>
        <p:sp>
          <p:nvSpPr>
            <p:cNvPr id="11" name="Freeform 11"/>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l="-3289" t="-51720" r="-1957" b="-103936"/>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0A0A"/>
        </a:solidFill>
        <a:effectLst/>
      </p:bgPr>
    </p:bg>
    <p:spTree>
      <p:nvGrpSpPr>
        <p:cNvPr id="1" name=""/>
        <p:cNvGrpSpPr/>
        <p:nvPr/>
      </p:nvGrpSpPr>
      <p:grpSpPr>
        <a:xfrm>
          <a:off x="0" y="0"/>
          <a:ext cx="0" cy="0"/>
          <a:chOff x="0" y="0"/>
          <a:chExt cx="0" cy="0"/>
        </a:xfrm>
      </p:grpSpPr>
      <p:grpSp>
        <p:nvGrpSpPr>
          <p:cNvPr id="2" name="Group 2"/>
          <p:cNvGrpSpPr/>
          <p:nvPr/>
        </p:nvGrpSpPr>
        <p:grpSpPr>
          <a:xfrm>
            <a:off x="3615378" y="2499069"/>
            <a:ext cx="11057245" cy="7164736"/>
            <a:chOff x="0" y="0"/>
            <a:chExt cx="14742993" cy="9552981"/>
          </a:xfrm>
        </p:grpSpPr>
        <p:sp>
          <p:nvSpPr>
            <p:cNvPr id="3" name="TextBox 3"/>
            <p:cNvSpPr txBox="1"/>
            <p:nvPr/>
          </p:nvSpPr>
          <p:spPr>
            <a:xfrm>
              <a:off x="34454" y="-19050"/>
              <a:ext cx="7130567" cy="3788361"/>
            </a:xfrm>
            <a:prstGeom prst="rect">
              <a:avLst/>
            </a:prstGeom>
          </p:spPr>
          <p:txBody>
            <a:bodyPr lIns="0" tIns="0" rIns="0" bIns="0" rtlCol="0" anchor="t">
              <a:spAutoFit/>
            </a:bodyPr>
            <a:lstStyle/>
            <a:p>
              <a:pPr>
                <a:lnSpc>
                  <a:spcPts val="2265"/>
                </a:lnSpc>
              </a:pPr>
              <a:r>
                <a:rPr lang="en-US" sz="1618">
                  <a:solidFill>
                    <a:srgbClr val="FAFAFA"/>
                  </a:solidFill>
                  <a:latin typeface="DM Sans Bold"/>
                </a:rPr>
                <a:t>After getting our initial data from web scraping, where we have used Wikipedia </a:t>
              </a:r>
            </a:p>
            <a:p>
              <a:pPr>
                <a:lnSpc>
                  <a:spcPts val="2265"/>
                </a:lnSpc>
              </a:pPr>
              <a:endParaRPr/>
            </a:p>
            <a:p>
              <a:pPr>
                <a:lnSpc>
                  <a:spcPts val="2265"/>
                </a:lnSpc>
              </a:pPr>
              <a:endParaRPr/>
            </a:p>
            <a:p>
              <a:pPr>
                <a:lnSpc>
                  <a:spcPts val="2265"/>
                </a:lnSpc>
              </a:pPr>
              <a:endParaRPr/>
            </a:p>
            <a:p>
              <a:pPr>
                <a:lnSpc>
                  <a:spcPts val="2265"/>
                </a:lnSpc>
              </a:pPr>
              <a:endParaRPr/>
            </a:p>
            <a:p>
              <a:pPr>
                <a:lnSpc>
                  <a:spcPts val="2265"/>
                </a:lnSpc>
              </a:pPr>
              <a:endParaRPr/>
            </a:p>
            <a:p>
              <a:pPr>
                <a:lnSpc>
                  <a:spcPts val="2265"/>
                </a:lnSpc>
              </a:pPr>
              <a:endParaRPr/>
            </a:p>
            <a:p>
              <a:pPr>
                <a:lnSpc>
                  <a:spcPts val="2265"/>
                </a:lnSpc>
              </a:pPr>
              <a:endParaRPr/>
            </a:p>
            <a:p>
              <a:pPr marL="0" lvl="0" indent="0" algn="l">
                <a:lnSpc>
                  <a:spcPts val="2265"/>
                </a:lnSpc>
                <a:spcBef>
                  <a:spcPct val="0"/>
                </a:spcBef>
              </a:pPr>
              <a:endParaRPr/>
            </a:p>
          </p:txBody>
        </p:sp>
        <p:grpSp>
          <p:nvGrpSpPr>
            <p:cNvPr id="4" name="Group 4"/>
            <p:cNvGrpSpPr>
              <a:grpSpLocks noChangeAspect="1"/>
            </p:cNvGrpSpPr>
            <p:nvPr/>
          </p:nvGrpSpPr>
          <p:grpSpPr>
            <a:xfrm>
              <a:off x="34454" y="896324"/>
              <a:ext cx="7130567" cy="4010894"/>
              <a:chOff x="0" y="0"/>
              <a:chExt cx="11289030" cy="6350000"/>
            </a:xfrm>
          </p:grpSpPr>
          <p:sp>
            <p:nvSpPr>
              <p:cNvPr id="5" name="Freeform 5"/>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t="-2449" r="11" b="-2429"/>
                </a:stretch>
              </a:blipFill>
            </p:spPr>
          </p:sp>
        </p:grpSp>
        <p:grpSp>
          <p:nvGrpSpPr>
            <p:cNvPr id="6" name="Group 6"/>
            <p:cNvGrpSpPr>
              <a:grpSpLocks noChangeAspect="1"/>
            </p:cNvGrpSpPr>
            <p:nvPr/>
          </p:nvGrpSpPr>
          <p:grpSpPr>
            <a:xfrm>
              <a:off x="7612426" y="896324"/>
              <a:ext cx="7130567" cy="4010894"/>
              <a:chOff x="0" y="0"/>
              <a:chExt cx="11289030" cy="6350000"/>
            </a:xfrm>
          </p:grpSpPr>
          <p:sp>
            <p:nvSpPr>
              <p:cNvPr id="7" name="Freeform 7"/>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t="-5004" r="11" b="-4984"/>
                </a:stretch>
              </a:blipFill>
            </p:spPr>
          </p:sp>
        </p:grpSp>
        <p:sp>
          <p:nvSpPr>
            <p:cNvPr id="8" name="TextBox 8"/>
            <p:cNvSpPr txBox="1"/>
            <p:nvPr/>
          </p:nvSpPr>
          <p:spPr>
            <a:xfrm>
              <a:off x="7612426" y="-19050"/>
              <a:ext cx="6953871" cy="729062"/>
            </a:xfrm>
            <a:prstGeom prst="rect">
              <a:avLst/>
            </a:prstGeom>
          </p:spPr>
          <p:txBody>
            <a:bodyPr lIns="0" tIns="0" rIns="0" bIns="0" rtlCol="0" anchor="t">
              <a:spAutoFit/>
            </a:bodyPr>
            <a:lstStyle/>
            <a:p>
              <a:pPr marL="0" lvl="0" indent="0" algn="l">
                <a:lnSpc>
                  <a:spcPts val="2265"/>
                </a:lnSpc>
                <a:spcBef>
                  <a:spcPct val="0"/>
                </a:spcBef>
              </a:pPr>
              <a:r>
                <a:rPr lang="en-US" sz="1618">
                  <a:solidFill>
                    <a:srgbClr val="FAFAFA"/>
                  </a:solidFill>
                  <a:latin typeface="DM Sans Bold"/>
                </a:rPr>
                <a:t>Th</a:t>
              </a:r>
              <a:r>
                <a:rPr lang="en-US" sz="1618" u="none">
                  <a:solidFill>
                    <a:srgbClr val="FAFAFA"/>
                  </a:solidFill>
                  <a:latin typeface="DM Sans Bold"/>
                </a:rPr>
                <a:t>e data here is further  pre - processed  using panda and numpy.</a:t>
              </a:r>
            </a:p>
          </p:txBody>
        </p:sp>
        <p:sp>
          <p:nvSpPr>
            <p:cNvPr id="9" name="TextBox 9"/>
            <p:cNvSpPr txBox="1"/>
            <p:nvPr/>
          </p:nvSpPr>
          <p:spPr>
            <a:xfrm>
              <a:off x="2165042" y="5041055"/>
              <a:ext cx="9330263" cy="344461"/>
            </a:xfrm>
            <a:prstGeom prst="rect">
              <a:avLst/>
            </a:prstGeom>
          </p:spPr>
          <p:txBody>
            <a:bodyPr lIns="0" tIns="0" rIns="0" bIns="0" rtlCol="0" anchor="t">
              <a:spAutoFit/>
            </a:bodyPr>
            <a:lstStyle/>
            <a:p>
              <a:pPr marL="0" lvl="0" indent="0" algn="l">
                <a:lnSpc>
                  <a:spcPts val="2259"/>
                </a:lnSpc>
                <a:spcBef>
                  <a:spcPct val="0"/>
                </a:spcBef>
              </a:pPr>
              <a:r>
                <a:rPr lang="en-US" sz="1614">
                  <a:solidFill>
                    <a:srgbClr val="FAFAFA"/>
                  </a:solidFill>
                  <a:latin typeface="DM Sans Bold"/>
                </a:rPr>
                <a:t>Th</a:t>
              </a:r>
              <a:r>
                <a:rPr lang="en-US" sz="1614" u="none">
                  <a:solidFill>
                    <a:srgbClr val="FAFAFA"/>
                  </a:solidFill>
                  <a:latin typeface="DM Sans Bold"/>
                </a:rPr>
                <a:t>e pre processed data  is displayed in our desired output as shown.</a:t>
              </a:r>
            </a:p>
          </p:txBody>
        </p:sp>
        <p:grpSp>
          <p:nvGrpSpPr>
            <p:cNvPr id="10" name="Group 10"/>
            <p:cNvGrpSpPr>
              <a:grpSpLocks noChangeAspect="1"/>
            </p:cNvGrpSpPr>
            <p:nvPr/>
          </p:nvGrpSpPr>
          <p:grpSpPr>
            <a:xfrm>
              <a:off x="0" y="5564567"/>
              <a:ext cx="7090602" cy="3988413"/>
              <a:chOff x="0" y="0"/>
              <a:chExt cx="11289030" cy="6350000"/>
            </a:xfrm>
          </p:grpSpPr>
          <p:sp>
            <p:nvSpPr>
              <p:cNvPr id="11" name="Freeform 11"/>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26781" r="-26769" b="19"/>
                </a:stretch>
              </a:blipFill>
            </p:spPr>
          </p:sp>
        </p:grpSp>
        <p:grpSp>
          <p:nvGrpSpPr>
            <p:cNvPr id="12" name="Group 12"/>
            <p:cNvGrpSpPr>
              <a:grpSpLocks noChangeAspect="1"/>
            </p:cNvGrpSpPr>
            <p:nvPr/>
          </p:nvGrpSpPr>
          <p:grpSpPr>
            <a:xfrm>
              <a:off x="7652391" y="5564567"/>
              <a:ext cx="7090602" cy="3988413"/>
              <a:chOff x="0" y="0"/>
              <a:chExt cx="11289030" cy="6350000"/>
            </a:xfrm>
          </p:grpSpPr>
          <p:sp>
            <p:nvSpPr>
              <p:cNvPr id="13" name="Freeform 1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r="-70418" b="19"/>
                </a:stretch>
              </a:blipFill>
            </p:spPr>
          </p:sp>
        </p:grpSp>
      </p:grpSp>
      <p:sp>
        <p:nvSpPr>
          <p:cNvPr id="14" name="TextBox 14"/>
          <p:cNvSpPr txBox="1"/>
          <p:nvPr/>
        </p:nvSpPr>
        <p:spPr>
          <a:xfrm>
            <a:off x="2157867" y="617542"/>
            <a:ext cx="13972266" cy="1184126"/>
          </a:xfrm>
          <a:prstGeom prst="rect">
            <a:avLst/>
          </a:prstGeom>
        </p:spPr>
        <p:txBody>
          <a:bodyPr lIns="0" tIns="0" rIns="0" bIns="0" rtlCol="0" anchor="t">
            <a:spAutoFit/>
          </a:bodyPr>
          <a:lstStyle/>
          <a:p>
            <a:pPr marL="0" lvl="0" indent="0" algn="ctr">
              <a:lnSpc>
                <a:spcPts val="9200"/>
              </a:lnSpc>
              <a:spcBef>
                <a:spcPct val="0"/>
              </a:spcBef>
            </a:pPr>
            <a:r>
              <a:rPr lang="en-US" sz="8000" u="sng">
                <a:solidFill>
                  <a:srgbClr val="FAFAFA"/>
                </a:solidFill>
                <a:latin typeface="Barlow Bold Bold"/>
              </a:rPr>
              <a:t>Data Pre-processing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0A0A"/>
        </a:solidFill>
        <a:effectLst/>
      </p:bgPr>
    </p:bg>
    <p:spTree>
      <p:nvGrpSpPr>
        <p:cNvPr id="1" name=""/>
        <p:cNvGrpSpPr/>
        <p:nvPr/>
      </p:nvGrpSpPr>
      <p:grpSpPr>
        <a:xfrm>
          <a:off x="0" y="0"/>
          <a:ext cx="0" cy="0"/>
          <a:chOff x="0" y="0"/>
          <a:chExt cx="0" cy="0"/>
        </a:xfrm>
      </p:grpSpPr>
      <p:sp>
        <p:nvSpPr>
          <p:cNvPr id="2" name="TextBox 2"/>
          <p:cNvSpPr txBox="1"/>
          <p:nvPr/>
        </p:nvSpPr>
        <p:spPr>
          <a:xfrm>
            <a:off x="1798465" y="1918355"/>
            <a:ext cx="4068937" cy="1634740"/>
          </a:xfrm>
          <a:prstGeom prst="rect">
            <a:avLst/>
          </a:prstGeom>
        </p:spPr>
        <p:txBody>
          <a:bodyPr lIns="0" tIns="0" rIns="0" bIns="0" rtlCol="0" anchor="t">
            <a:spAutoFit/>
          </a:bodyPr>
          <a:lstStyle/>
          <a:p>
            <a:pPr>
              <a:lnSpc>
                <a:spcPts val="6439"/>
              </a:lnSpc>
            </a:pPr>
            <a:r>
              <a:rPr lang="en-US" sz="5600" u="sng">
                <a:solidFill>
                  <a:srgbClr val="FAFAFA"/>
                </a:solidFill>
                <a:latin typeface="Barlow Bold Bold"/>
              </a:rPr>
              <a:t>Project highlights</a:t>
            </a:r>
          </a:p>
        </p:txBody>
      </p:sp>
      <p:sp>
        <p:nvSpPr>
          <p:cNvPr id="3" name="TextBox 3"/>
          <p:cNvSpPr txBox="1"/>
          <p:nvPr/>
        </p:nvSpPr>
        <p:spPr>
          <a:xfrm>
            <a:off x="6974786" y="1918355"/>
            <a:ext cx="4068937" cy="1634740"/>
          </a:xfrm>
          <a:prstGeom prst="rect">
            <a:avLst/>
          </a:prstGeom>
        </p:spPr>
        <p:txBody>
          <a:bodyPr lIns="0" tIns="0" rIns="0" bIns="0" rtlCol="0" anchor="t">
            <a:spAutoFit/>
          </a:bodyPr>
          <a:lstStyle/>
          <a:p>
            <a:pPr>
              <a:lnSpc>
                <a:spcPts val="6440"/>
              </a:lnSpc>
            </a:pPr>
            <a:r>
              <a:rPr lang="en-US" sz="5600" u="sng">
                <a:solidFill>
                  <a:srgbClr val="FAFAFA"/>
                </a:solidFill>
                <a:latin typeface="Barlow Bold Bold"/>
              </a:rPr>
              <a:t>Technology</a:t>
            </a:r>
          </a:p>
          <a:p>
            <a:pPr marL="0" lvl="0" indent="0" algn="l">
              <a:lnSpc>
                <a:spcPts val="6439"/>
              </a:lnSpc>
              <a:spcBef>
                <a:spcPct val="0"/>
              </a:spcBef>
            </a:pPr>
            <a:r>
              <a:rPr lang="en-US" sz="5600" u="sng">
                <a:solidFill>
                  <a:srgbClr val="FAFAFA"/>
                </a:solidFill>
                <a:latin typeface="Barlow Bold Bold"/>
              </a:rPr>
              <a:t>Used</a:t>
            </a:r>
          </a:p>
        </p:txBody>
      </p:sp>
      <p:grpSp>
        <p:nvGrpSpPr>
          <p:cNvPr id="4" name="Group 4"/>
          <p:cNvGrpSpPr/>
          <p:nvPr/>
        </p:nvGrpSpPr>
        <p:grpSpPr>
          <a:xfrm>
            <a:off x="1798465" y="4648506"/>
            <a:ext cx="4068937" cy="3683462"/>
            <a:chOff x="0" y="0"/>
            <a:chExt cx="5425249" cy="4911282"/>
          </a:xfrm>
        </p:grpSpPr>
        <p:sp>
          <p:nvSpPr>
            <p:cNvPr id="5" name="TextBox 5"/>
            <p:cNvSpPr txBox="1"/>
            <p:nvPr/>
          </p:nvSpPr>
          <p:spPr>
            <a:xfrm>
              <a:off x="0" y="1537610"/>
              <a:ext cx="5425249" cy="3373672"/>
            </a:xfrm>
            <a:prstGeom prst="rect">
              <a:avLst/>
            </a:prstGeom>
          </p:spPr>
          <p:txBody>
            <a:bodyPr lIns="0" tIns="0" rIns="0" bIns="0" rtlCol="0" anchor="t">
              <a:spAutoFit/>
            </a:bodyPr>
            <a:lstStyle/>
            <a:p>
              <a:pPr>
                <a:lnSpc>
                  <a:spcPts val="2659"/>
                </a:lnSpc>
              </a:pPr>
              <a:r>
                <a:rPr lang="en-US" sz="1900" spc="47">
                  <a:solidFill>
                    <a:srgbClr val="FAFAFA"/>
                  </a:solidFill>
                  <a:latin typeface="DM Sans"/>
                </a:rPr>
                <a:t>This solution is carefully analysed and after the evaluation of the possible solutions, the most feasible solution for this project is identified and selected, so the project turns to be cost-effective, vital and practical.</a:t>
              </a:r>
            </a:p>
            <a:p>
              <a:pPr>
                <a:lnSpc>
                  <a:spcPts val="2660"/>
                </a:lnSpc>
              </a:pPr>
              <a:endParaRPr/>
            </a:p>
          </p:txBody>
        </p:sp>
        <p:sp>
          <p:nvSpPr>
            <p:cNvPr id="6" name="TextBox 6"/>
            <p:cNvSpPr txBox="1"/>
            <p:nvPr/>
          </p:nvSpPr>
          <p:spPr>
            <a:xfrm>
              <a:off x="0" y="-57150"/>
              <a:ext cx="5425249" cy="1087382"/>
            </a:xfrm>
            <a:prstGeom prst="rect">
              <a:avLst/>
            </a:prstGeom>
          </p:spPr>
          <p:txBody>
            <a:bodyPr lIns="0" tIns="0" rIns="0" bIns="0" rtlCol="0" anchor="t">
              <a:spAutoFit/>
            </a:bodyPr>
            <a:lstStyle/>
            <a:p>
              <a:pPr>
                <a:lnSpc>
                  <a:spcPts val="3359"/>
                </a:lnSpc>
              </a:pPr>
              <a:r>
                <a:rPr lang="en-US" sz="2400" spc="60">
                  <a:solidFill>
                    <a:srgbClr val="FAFAFA"/>
                  </a:solidFill>
                  <a:latin typeface="Barlow Bold Bold"/>
                </a:rPr>
                <a:t>UNCOVERED KEY RESEARCH TRENDS</a:t>
              </a:r>
            </a:p>
          </p:txBody>
        </p:sp>
      </p:grpSp>
      <p:grpSp>
        <p:nvGrpSpPr>
          <p:cNvPr id="7" name="Group 7"/>
          <p:cNvGrpSpPr/>
          <p:nvPr/>
        </p:nvGrpSpPr>
        <p:grpSpPr>
          <a:xfrm>
            <a:off x="6974786" y="4231689"/>
            <a:ext cx="4068937" cy="4100278"/>
            <a:chOff x="0" y="0"/>
            <a:chExt cx="5425249" cy="5467038"/>
          </a:xfrm>
        </p:grpSpPr>
        <p:sp>
          <p:nvSpPr>
            <p:cNvPr id="8" name="TextBox 8"/>
            <p:cNvSpPr txBox="1"/>
            <p:nvPr/>
          </p:nvSpPr>
          <p:spPr>
            <a:xfrm>
              <a:off x="0" y="2093366"/>
              <a:ext cx="5425249" cy="3373672"/>
            </a:xfrm>
            <a:prstGeom prst="rect">
              <a:avLst/>
            </a:prstGeom>
          </p:spPr>
          <p:txBody>
            <a:bodyPr lIns="0" tIns="0" rIns="0" bIns="0" rtlCol="0" anchor="t">
              <a:spAutoFit/>
            </a:bodyPr>
            <a:lstStyle/>
            <a:p>
              <a:pPr marL="0" lvl="0" indent="0" algn="l">
                <a:lnSpc>
                  <a:spcPts val="2659"/>
                </a:lnSpc>
                <a:spcBef>
                  <a:spcPct val="0"/>
                </a:spcBef>
              </a:pPr>
              <a:r>
                <a:rPr lang="en-US" sz="1900" u="none" spc="47">
                  <a:solidFill>
                    <a:srgbClr val="FAFAFA"/>
                  </a:solidFill>
                  <a:latin typeface="DM Sans"/>
                </a:rPr>
                <a:t>a</a:t>
              </a:r>
              <a:r>
                <a:rPr lang="en-US" sz="1900" u="none" spc="47">
                  <a:solidFill>
                    <a:srgbClr val="FAFAFA"/>
                  </a:solidFill>
                  <a:latin typeface="DM Sans Bold"/>
                </a:rPr>
                <a:t> Operating System</a:t>
              </a:r>
              <a:r>
                <a:rPr lang="en-US" sz="1900" u="none" spc="47">
                  <a:solidFill>
                    <a:srgbClr val="FAFAFA"/>
                  </a:solidFill>
                  <a:latin typeface="DM Sans"/>
                </a:rPr>
                <a:t> : Windows </a:t>
              </a:r>
            </a:p>
            <a:p>
              <a:pPr marL="0" lvl="0" indent="0" algn="l">
                <a:lnSpc>
                  <a:spcPts val="2659"/>
                </a:lnSpc>
                <a:spcBef>
                  <a:spcPct val="0"/>
                </a:spcBef>
              </a:pPr>
              <a:r>
                <a:rPr lang="en-US" sz="1900" u="none" spc="47">
                  <a:solidFill>
                    <a:srgbClr val="FAFAFA"/>
                  </a:solidFill>
                  <a:latin typeface="DM Sans"/>
                </a:rPr>
                <a:t>b </a:t>
              </a:r>
              <a:r>
                <a:rPr lang="en-US" sz="1900" u="none" spc="47">
                  <a:solidFill>
                    <a:srgbClr val="FAFAFA"/>
                  </a:solidFill>
                  <a:latin typeface="DM Sans Bold"/>
                </a:rPr>
                <a:t>Front End</a:t>
              </a:r>
              <a:r>
                <a:rPr lang="en-US" sz="1900" u="none" spc="47">
                  <a:solidFill>
                    <a:srgbClr val="FAFAFA"/>
                  </a:solidFill>
                  <a:latin typeface="DM Sans"/>
                </a:rPr>
                <a:t> :HTML, CSS, JavaScript , BootStrap</a:t>
              </a:r>
            </a:p>
            <a:p>
              <a:pPr marL="0" lvl="0" indent="0" algn="l">
                <a:lnSpc>
                  <a:spcPts val="2659"/>
                </a:lnSpc>
                <a:spcBef>
                  <a:spcPct val="0"/>
                </a:spcBef>
              </a:pPr>
              <a:r>
                <a:rPr lang="en-US" sz="1900" u="none" spc="47">
                  <a:solidFill>
                    <a:srgbClr val="FAFAFA"/>
                  </a:solidFill>
                  <a:latin typeface="DM Sans"/>
                </a:rPr>
                <a:t>c </a:t>
              </a:r>
              <a:r>
                <a:rPr lang="en-US" sz="1900" u="none" spc="47">
                  <a:solidFill>
                    <a:srgbClr val="FAFAFA"/>
                  </a:solidFill>
                  <a:latin typeface="DM Sans Bold"/>
                </a:rPr>
                <a:t>Back End</a:t>
              </a:r>
              <a:r>
                <a:rPr lang="en-US" sz="1900" u="none" spc="47">
                  <a:solidFill>
                    <a:srgbClr val="FAFAFA"/>
                  </a:solidFill>
                  <a:latin typeface="DM Sans"/>
                </a:rPr>
                <a:t> : Python,Django,SQLite</a:t>
              </a:r>
            </a:p>
            <a:p>
              <a:pPr marL="0" lvl="0" indent="0" algn="l">
                <a:lnSpc>
                  <a:spcPts val="2659"/>
                </a:lnSpc>
                <a:spcBef>
                  <a:spcPct val="0"/>
                </a:spcBef>
              </a:pPr>
              <a:r>
                <a:rPr lang="en-US" sz="1900" u="none" spc="47">
                  <a:solidFill>
                    <a:srgbClr val="FAFAFA"/>
                  </a:solidFill>
                  <a:latin typeface="DM Sans"/>
                </a:rPr>
                <a:t>d </a:t>
              </a:r>
              <a:r>
                <a:rPr lang="en-US" sz="1900" u="none" spc="47">
                  <a:solidFill>
                    <a:srgbClr val="FAFAFA"/>
                  </a:solidFill>
                  <a:latin typeface="DM Sans Bold"/>
                </a:rPr>
                <a:t>Server</a:t>
              </a:r>
              <a:r>
                <a:rPr lang="en-US" sz="1900" u="none" spc="47">
                  <a:solidFill>
                    <a:srgbClr val="FAFAFA"/>
                  </a:solidFill>
                  <a:latin typeface="DM Sans"/>
                </a:rPr>
                <a:t> :Apache Tomcat Server</a:t>
              </a:r>
            </a:p>
            <a:p>
              <a:pPr marL="0" lvl="0" indent="0" algn="l">
                <a:lnSpc>
                  <a:spcPts val="2660"/>
                </a:lnSpc>
                <a:spcBef>
                  <a:spcPct val="0"/>
                </a:spcBef>
              </a:pPr>
              <a:r>
                <a:rPr lang="en-US" sz="1900" u="none" spc="47">
                  <a:solidFill>
                    <a:srgbClr val="FAFAFA"/>
                  </a:solidFill>
                  <a:latin typeface="DM Sans"/>
                </a:rPr>
                <a:t>e </a:t>
              </a:r>
              <a:r>
                <a:rPr lang="en-US" sz="1900" u="none" spc="47">
                  <a:solidFill>
                    <a:srgbClr val="FAFAFA"/>
                  </a:solidFill>
                  <a:latin typeface="DM Sans Bold"/>
                </a:rPr>
                <a:t>Technology</a:t>
              </a:r>
              <a:r>
                <a:rPr lang="en-US" sz="1900" u="none" spc="47">
                  <a:solidFill>
                    <a:srgbClr val="FAFAFA"/>
                  </a:solidFill>
                  <a:latin typeface="DM Sans"/>
                </a:rPr>
                <a:t>: Machine learning , Web Development.</a:t>
              </a:r>
            </a:p>
            <a:p>
              <a:pPr marL="0" lvl="0" indent="0" algn="l">
                <a:lnSpc>
                  <a:spcPts val="2659"/>
                </a:lnSpc>
                <a:spcBef>
                  <a:spcPct val="0"/>
                </a:spcBef>
              </a:pPr>
              <a:endParaRPr/>
            </a:p>
          </p:txBody>
        </p:sp>
        <p:sp>
          <p:nvSpPr>
            <p:cNvPr id="9" name="TextBox 9"/>
            <p:cNvSpPr txBox="1"/>
            <p:nvPr/>
          </p:nvSpPr>
          <p:spPr>
            <a:xfrm>
              <a:off x="0" y="-57150"/>
              <a:ext cx="5425249" cy="1643138"/>
            </a:xfrm>
            <a:prstGeom prst="rect">
              <a:avLst/>
            </a:prstGeom>
          </p:spPr>
          <p:txBody>
            <a:bodyPr lIns="0" tIns="0" rIns="0" bIns="0" rtlCol="0" anchor="t">
              <a:spAutoFit/>
            </a:bodyPr>
            <a:lstStyle/>
            <a:p>
              <a:pPr marL="0" lvl="0" indent="0" algn="l">
                <a:lnSpc>
                  <a:spcPts val="3360"/>
                </a:lnSpc>
                <a:spcBef>
                  <a:spcPct val="0"/>
                </a:spcBef>
              </a:pPr>
              <a:r>
                <a:rPr lang="en-US" sz="2400" spc="60">
                  <a:solidFill>
                    <a:srgbClr val="FAFAFA"/>
                  </a:solidFill>
                  <a:latin typeface="Barlow Bold Bold"/>
                </a:rPr>
                <a:t>TOOLS</a:t>
              </a:r>
              <a:r>
                <a:rPr lang="en-US" sz="2400" u="none" spc="60">
                  <a:solidFill>
                    <a:srgbClr val="FAFAFA"/>
                  </a:solidFill>
                  <a:latin typeface="Barlow Bold Bold"/>
                </a:rPr>
                <a:t> USED FOR DEVELOPMENT -</a:t>
              </a:r>
            </a:p>
            <a:p>
              <a:pPr marL="0" lvl="0" indent="0" algn="l">
                <a:lnSpc>
                  <a:spcPts val="3359"/>
                </a:lnSpc>
                <a:spcBef>
                  <a:spcPct val="0"/>
                </a:spcBef>
              </a:pPr>
              <a:endParaRPr/>
            </a:p>
          </p:txBody>
        </p:sp>
      </p:grpSp>
      <p:grpSp>
        <p:nvGrpSpPr>
          <p:cNvPr id="10" name="Group 10"/>
          <p:cNvGrpSpPr/>
          <p:nvPr/>
        </p:nvGrpSpPr>
        <p:grpSpPr>
          <a:xfrm>
            <a:off x="1153683" y="9403640"/>
            <a:ext cx="16230600" cy="523240"/>
            <a:chOff x="0" y="0"/>
            <a:chExt cx="21640800" cy="697653"/>
          </a:xfrm>
        </p:grpSpPr>
        <p:sp>
          <p:nvSpPr>
            <p:cNvPr id="11" name="TextBox 11"/>
            <p:cNvSpPr txBox="1"/>
            <p:nvPr/>
          </p:nvSpPr>
          <p:spPr>
            <a:xfrm>
              <a:off x="0" y="-38100"/>
              <a:ext cx="3749575" cy="735753"/>
            </a:xfrm>
            <a:prstGeom prst="rect">
              <a:avLst/>
            </a:prstGeom>
          </p:spPr>
          <p:txBody>
            <a:bodyPr lIns="0" tIns="0" rIns="0" bIns="0" rtlCol="0" anchor="t">
              <a:spAutoFit/>
            </a:bodyPr>
            <a:lstStyle/>
            <a:p>
              <a:pPr>
                <a:lnSpc>
                  <a:spcPts val="2240"/>
                </a:lnSpc>
              </a:pPr>
              <a:r>
                <a:rPr lang="en-US" sz="1600" spc="40">
                  <a:solidFill>
                    <a:srgbClr val="FFFFFF"/>
                  </a:solidFill>
                  <a:latin typeface="DM Sans"/>
                </a:rPr>
                <a:t>Project Guide :</a:t>
              </a:r>
            </a:p>
            <a:p>
              <a:pPr>
                <a:lnSpc>
                  <a:spcPts val="2240"/>
                </a:lnSpc>
              </a:pPr>
              <a:r>
                <a:rPr lang="en-US" sz="1600" spc="40">
                  <a:solidFill>
                    <a:srgbClr val="FFFFFF"/>
                  </a:solidFill>
                  <a:latin typeface="DM Sans"/>
                </a:rPr>
                <a:t>Prof. Girijesh Mishra</a:t>
              </a:r>
            </a:p>
          </p:txBody>
        </p:sp>
        <p:sp>
          <p:nvSpPr>
            <p:cNvPr id="12" name="TextBox 12"/>
            <p:cNvSpPr txBox="1"/>
            <p:nvPr/>
          </p:nvSpPr>
          <p:spPr>
            <a:xfrm>
              <a:off x="8052671" y="-38100"/>
              <a:ext cx="5535458" cy="735753"/>
            </a:xfrm>
            <a:prstGeom prst="rect">
              <a:avLst/>
            </a:prstGeom>
          </p:spPr>
          <p:txBody>
            <a:bodyPr lIns="0" tIns="0" rIns="0" bIns="0" rtlCol="0" anchor="t">
              <a:spAutoFit/>
            </a:bodyPr>
            <a:lstStyle/>
            <a:p>
              <a:pPr algn="ctr">
                <a:lnSpc>
                  <a:spcPts val="2240"/>
                </a:lnSpc>
              </a:pPr>
              <a:r>
                <a:rPr lang="en-US" sz="1600" spc="40">
                  <a:solidFill>
                    <a:srgbClr val="FFFFFF"/>
                  </a:solidFill>
                  <a:latin typeface="DM Sans"/>
                </a:rPr>
                <a:t>BBD-ITM </a:t>
              </a:r>
            </a:p>
            <a:p>
              <a:pPr algn="ctr">
                <a:lnSpc>
                  <a:spcPts val="2240"/>
                </a:lnSpc>
              </a:pPr>
              <a:r>
                <a:rPr lang="en-US" sz="1600" spc="40">
                  <a:solidFill>
                    <a:srgbClr val="FFFFFF"/>
                  </a:solidFill>
                  <a:latin typeface="DM Sans"/>
                </a:rPr>
                <a:t>Department of Information Technology</a:t>
              </a:r>
            </a:p>
          </p:txBody>
        </p:sp>
        <p:sp>
          <p:nvSpPr>
            <p:cNvPr id="13" name="TextBox 13"/>
            <p:cNvSpPr txBox="1"/>
            <p:nvPr/>
          </p:nvSpPr>
          <p:spPr>
            <a:xfrm>
              <a:off x="18278273" y="223308"/>
              <a:ext cx="3362527" cy="474345"/>
            </a:xfrm>
            <a:prstGeom prst="rect">
              <a:avLst/>
            </a:prstGeom>
          </p:spPr>
          <p:txBody>
            <a:bodyPr lIns="0" tIns="0" rIns="0" bIns="0" rtlCol="0" anchor="t">
              <a:spAutoFit/>
            </a:bodyPr>
            <a:lstStyle/>
            <a:p>
              <a:pPr algn="r">
                <a:lnSpc>
                  <a:spcPts val="2940"/>
                </a:lnSpc>
              </a:pPr>
              <a:r>
                <a:rPr lang="en-US" sz="2100" spc="52">
                  <a:solidFill>
                    <a:srgbClr val="FFFFFF"/>
                  </a:solidFill>
                  <a:latin typeface="DM Sans"/>
                </a:rPr>
                <a:t>January 15,2021</a:t>
              </a:r>
            </a:p>
          </p:txBody>
        </p:sp>
      </p:grpSp>
      <p:grpSp>
        <p:nvGrpSpPr>
          <p:cNvPr id="14" name="Group 14"/>
          <p:cNvGrpSpPr/>
          <p:nvPr/>
        </p:nvGrpSpPr>
        <p:grpSpPr>
          <a:xfrm>
            <a:off x="11212630" y="1473858"/>
            <a:ext cx="6675250" cy="6399129"/>
            <a:chOff x="0" y="-38100"/>
            <a:chExt cx="8900334" cy="8532173"/>
          </a:xfrm>
        </p:grpSpPr>
        <p:sp>
          <p:nvSpPr>
            <p:cNvPr id="15" name="TextBox 15"/>
            <p:cNvSpPr txBox="1"/>
            <p:nvPr/>
          </p:nvSpPr>
          <p:spPr>
            <a:xfrm>
              <a:off x="0" y="7006486"/>
              <a:ext cx="1267401" cy="952166"/>
            </a:xfrm>
            <a:prstGeom prst="rect">
              <a:avLst/>
            </a:prstGeom>
          </p:spPr>
          <p:txBody>
            <a:bodyPr lIns="0" tIns="0" rIns="0" bIns="0" rtlCol="0" anchor="t">
              <a:spAutoFit/>
            </a:bodyPr>
            <a:lstStyle/>
            <a:p>
              <a:pPr algn="ctr">
                <a:lnSpc>
                  <a:spcPts val="2940"/>
                </a:lnSpc>
              </a:pPr>
              <a:r>
                <a:rPr lang="en-US" sz="2100">
                  <a:solidFill>
                    <a:srgbClr val="FFFFFF"/>
                  </a:solidFill>
                  <a:latin typeface="Open Sans Light Bold"/>
                </a:rPr>
                <a:t>Python</a:t>
              </a:r>
            </a:p>
            <a:p>
              <a:pPr algn="ctr">
                <a:lnSpc>
                  <a:spcPts val="2940"/>
                </a:lnSpc>
              </a:pPr>
              <a:r>
                <a:rPr lang="en-US" sz="2100">
                  <a:solidFill>
                    <a:srgbClr val="FFFFFF"/>
                  </a:solidFill>
                  <a:latin typeface="Open Sans Light Bold"/>
                </a:rPr>
                <a:t>42.1%</a:t>
              </a:r>
            </a:p>
          </p:txBody>
        </p:sp>
        <p:sp>
          <p:nvSpPr>
            <p:cNvPr id="16" name="TextBox 16"/>
            <p:cNvSpPr txBox="1"/>
            <p:nvPr/>
          </p:nvSpPr>
          <p:spPr>
            <a:xfrm>
              <a:off x="7869667" y="1466636"/>
              <a:ext cx="1030667" cy="952166"/>
            </a:xfrm>
            <a:prstGeom prst="rect">
              <a:avLst/>
            </a:prstGeom>
          </p:spPr>
          <p:txBody>
            <a:bodyPr lIns="0" tIns="0" rIns="0" bIns="0" rtlCol="0" anchor="t">
              <a:spAutoFit/>
            </a:bodyPr>
            <a:lstStyle/>
            <a:p>
              <a:pPr algn="ctr">
                <a:lnSpc>
                  <a:spcPts val="2940"/>
                </a:lnSpc>
              </a:pPr>
              <a:r>
                <a:rPr lang="en-US" sz="2100">
                  <a:solidFill>
                    <a:srgbClr val="FFFFFF"/>
                  </a:solidFill>
                  <a:latin typeface="Open Sans Light Bold"/>
                </a:rPr>
                <a:t>HTML</a:t>
              </a:r>
            </a:p>
            <a:p>
              <a:pPr algn="ctr">
                <a:lnSpc>
                  <a:spcPts val="2940"/>
                </a:lnSpc>
              </a:pPr>
              <a:r>
                <a:rPr lang="en-US" sz="2100">
                  <a:solidFill>
                    <a:srgbClr val="FFFFFF"/>
                  </a:solidFill>
                  <a:latin typeface="Open Sans Light Bold"/>
                </a:rPr>
                <a:t>31.6%</a:t>
              </a:r>
            </a:p>
          </p:txBody>
        </p:sp>
        <p:sp>
          <p:nvSpPr>
            <p:cNvPr id="17" name="TextBox 17"/>
            <p:cNvSpPr txBox="1"/>
            <p:nvPr/>
          </p:nvSpPr>
          <p:spPr>
            <a:xfrm>
              <a:off x="1833257" y="-38100"/>
              <a:ext cx="1219354" cy="952166"/>
            </a:xfrm>
            <a:prstGeom prst="rect">
              <a:avLst/>
            </a:prstGeom>
          </p:spPr>
          <p:txBody>
            <a:bodyPr lIns="0" tIns="0" rIns="0" bIns="0" rtlCol="0" anchor="t">
              <a:spAutoFit/>
            </a:bodyPr>
            <a:lstStyle/>
            <a:p>
              <a:pPr algn="ctr">
                <a:lnSpc>
                  <a:spcPts val="2940"/>
                </a:lnSpc>
              </a:pPr>
              <a:r>
                <a:rPr lang="en-US" sz="2100">
                  <a:solidFill>
                    <a:srgbClr val="FFFFFF"/>
                  </a:solidFill>
                  <a:latin typeface="Open Sans Light Bold"/>
                </a:rPr>
                <a:t>Others</a:t>
              </a:r>
            </a:p>
            <a:p>
              <a:pPr algn="ctr">
                <a:lnSpc>
                  <a:spcPts val="2940"/>
                </a:lnSpc>
              </a:pPr>
              <a:r>
                <a:rPr lang="en-US" sz="2100">
                  <a:solidFill>
                    <a:srgbClr val="FFFFFF"/>
                  </a:solidFill>
                  <a:latin typeface="Open Sans Light Bold"/>
                </a:rPr>
                <a:t>15.8%</a:t>
              </a:r>
            </a:p>
          </p:txBody>
        </p:sp>
        <p:sp>
          <p:nvSpPr>
            <p:cNvPr id="18" name="TextBox 18"/>
            <p:cNvSpPr txBox="1"/>
            <p:nvPr/>
          </p:nvSpPr>
          <p:spPr>
            <a:xfrm>
              <a:off x="7410622" y="7006486"/>
              <a:ext cx="1030667" cy="1487587"/>
            </a:xfrm>
            <a:prstGeom prst="rect">
              <a:avLst/>
            </a:prstGeom>
          </p:spPr>
          <p:txBody>
            <a:bodyPr lIns="0" tIns="0" rIns="0" bIns="0" rtlCol="0" anchor="t">
              <a:spAutoFit/>
            </a:bodyPr>
            <a:lstStyle/>
            <a:p>
              <a:pPr algn="ctr">
                <a:lnSpc>
                  <a:spcPts val="2940"/>
                </a:lnSpc>
              </a:pPr>
              <a:r>
                <a:rPr lang="en-US" sz="2100" dirty="0" smtClean="0">
                  <a:solidFill>
                    <a:srgbClr val="FFFFFF"/>
                  </a:solidFill>
                  <a:latin typeface="Open Sans Light Bold"/>
                </a:rPr>
                <a:t>JS</a:t>
              </a:r>
              <a:endParaRPr lang="en-US" sz="2100" dirty="0">
                <a:solidFill>
                  <a:srgbClr val="FFFFFF"/>
                </a:solidFill>
                <a:latin typeface="Open Sans Light Bold"/>
              </a:endParaRPr>
            </a:p>
            <a:p>
              <a:pPr algn="ctr">
                <a:lnSpc>
                  <a:spcPts val="2940"/>
                </a:lnSpc>
              </a:pPr>
              <a:r>
                <a:rPr lang="en-US" sz="2100" dirty="0">
                  <a:solidFill>
                    <a:srgbClr val="FFFFFF"/>
                  </a:solidFill>
                  <a:latin typeface="Open Sans Light Bold"/>
                </a:rPr>
                <a:t>10.5%</a:t>
              </a:r>
            </a:p>
          </p:txBody>
        </p:sp>
        <p:grpSp>
          <p:nvGrpSpPr>
            <p:cNvPr id="19" name="Group 19"/>
            <p:cNvGrpSpPr>
              <a:grpSpLocks noChangeAspect="1"/>
            </p:cNvGrpSpPr>
            <p:nvPr/>
          </p:nvGrpSpPr>
          <p:grpSpPr>
            <a:xfrm>
              <a:off x="818266" y="658391"/>
              <a:ext cx="7556824" cy="7556824"/>
              <a:chOff x="0" y="0"/>
              <a:chExt cx="2540000" cy="2540000"/>
            </a:xfrm>
          </p:grpSpPr>
          <p:sp>
            <p:nvSpPr>
              <p:cNvPr id="20" name="Freeform 20"/>
              <p:cNvSpPr/>
              <p:nvPr/>
            </p:nvSpPr>
            <p:spPr>
              <a:xfrm>
                <a:off x="1270000" y="0"/>
                <a:ext cx="1332786" cy="1837643"/>
              </a:xfrm>
              <a:custGeom>
                <a:avLst/>
                <a:gdLst/>
                <a:ahLst/>
                <a:cxnLst/>
                <a:rect l="l" t="t" r="r" b="b"/>
                <a:pathLst>
                  <a:path w="1332786" h="1837643">
                    <a:moveTo>
                      <a:pt x="0" y="0"/>
                    </a:moveTo>
                    <a:lnTo>
                      <a:pt x="0" y="0"/>
                    </a:lnTo>
                    <a:cubicBezTo>
                      <a:pt x="440090" y="0"/>
                      <a:pt x="848811" y="227839"/>
                      <a:pt x="1080233" y="602170"/>
                    </a:cubicBezTo>
                    <a:cubicBezTo>
                      <a:pt x="1311655" y="976501"/>
                      <a:pt x="1332786" y="1443959"/>
                      <a:pt x="1136082" y="1837643"/>
                    </a:cubicBezTo>
                    <a:lnTo>
                      <a:pt x="568041" y="1553822"/>
                    </a:lnTo>
                    <a:cubicBezTo>
                      <a:pt x="666393" y="1356980"/>
                      <a:pt x="655827" y="1123250"/>
                      <a:pt x="540117" y="936085"/>
                    </a:cubicBezTo>
                    <a:cubicBezTo>
                      <a:pt x="424406" y="748920"/>
                      <a:pt x="220045" y="635000"/>
                      <a:pt x="0" y="635000"/>
                    </a:cubicBezTo>
                    <a:close/>
                  </a:path>
                </a:pathLst>
              </a:custGeom>
              <a:solidFill>
                <a:srgbClr val="A22C2C"/>
              </a:solidFill>
            </p:spPr>
          </p:sp>
          <p:sp>
            <p:nvSpPr>
              <p:cNvPr id="21" name="Freeform 21"/>
              <p:cNvSpPr/>
              <p:nvPr/>
            </p:nvSpPr>
            <p:spPr>
              <a:xfrm>
                <a:off x="1543937" y="1525077"/>
                <a:ext cx="889095" cy="890669"/>
              </a:xfrm>
              <a:custGeom>
                <a:avLst/>
                <a:gdLst/>
                <a:ahLst/>
                <a:cxnLst/>
                <a:rect l="l" t="t" r="r" b="b"/>
                <a:pathLst>
                  <a:path w="889095" h="890669">
                    <a:moveTo>
                      <a:pt x="889095" y="255076"/>
                    </a:moveTo>
                    <a:cubicBezTo>
                      <a:pt x="766831" y="533810"/>
                      <a:pt x="548529" y="759365"/>
                      <a:pt x="273938" y="890669"/>
                    </a:cubicBezTo>
                    <a:lnTo>
                      <a:pt x="0" y="317796"/>
                    </a:lnTo>
                    <a:cubicBezTo>
                      <a:pt x="137296" y="252144"/>
                      <a:pt x="246447" y="139367"/>
                      <a:pt x="307579" y="0"/>
                    </a:cubicBezTo>
                    <a:close/>
                  </a:path>
                </a:pathLst>
              </a:custGeom>
              <a:solidFill>
                <a:srgbClr val="C35A6C"/>
              </a:solidFill>
            </p:spPr>
          </p:sp>
          <p:sp>
            <p:nvSpPr>
              <p:cNvPr id="22" name="Freeform 22"/>
              <p:cNvSpPr/>
              <p:nvPr/>
            </p:nvSpPr>
            <p:spPr>
              <a:xfrm>
                <a:off x="-106007" y="523106"/>
                <a:ext cx="1980461" cy="2146147"/>
              </a:xfrm>
              <a:custGeom>
                <a:avLst/>
                <a:gdLst/>
                <a:ahLst/>
                <a:cxnLst/>
                <a:rect l="l" t="t" r="r" b="b"/>
                <a:pathLst>
                  <a:path w="1980461" h="2146147">
                    <a:moveTo>
                      <a:pt x="1980460" y="1863826"/>
                    </a:moveTo>
                    <a:cubicBezTo>
                      <a:pt x="1458775" y="2146147"/>
                      <a:pt x="811142" y="2029738"/>
                      <a:pt x="420428" y="1583416"/>
                    </a:cubicBezTo>
                    <a:cubicBezTo>
                      <a:pt x="29714" y="1137094"/>
                      <a:pt x="0" y="479753"/>
                      <a:pt x="348851" y="0"/>
                    </a:cubicBezTo>
                    <a:lnTo>
                      <a:pt x="862429" y="373447"/>
                    </a:lnTo>
                    <a:cubicBezTo>
                      <a:pt x="688003" y="613324"/>
                      <a:pt x="702860" y="941994"/>
                      <a:pt x="898217" y="1165155"/>
                    </a:cubicBezTo>
                    <a:cubicBezTo>
                      <a:pt x="1093574" y="1388316"/>
                      <a:pt x="1417391" y="1446521"/>
                      <a:pt x="1678234" y="1305360"/>
                    </a:cubicBezTo>
                    <a:close/>
                  </a:path>
                </a:pathLst>
              </a:custGeom>
              <a:solidFill>
                <a:srgbClr val="DA8AA6"/>
              </a:solidFill>
            </p:spPr>
          </p:sp>
          <p:sp>
            <p:nvSpPr>
              <p:cNvPr id="23" name="Freeform 23"/>
              <p:cNvSpPr/>
              <p:nvPr/>
            </p:nvSpPr>
            <p:spPr>
              <a:xfrm>
                <a:off x="206799" y="0"/>
                <a:ext cx="1063138" cy="922688"/>
              </a:xfrm>
              <a:custGeom>
                <a:avLst/>
                <a:gdLst/>
                <a:ahLst/>
                <a:cxnLst/>
                <a:rect l="l" t="t" r="r" b="b"/>
                <a:pathLst>
                  <a:path w="1063138" h="922688">
                    <a:moveTo>
                      <a:pt x="0" y="575376"/>
                    </a:moveTo>
                    <a:cubicBezTo>
                      <a:pt x="234512" y="216428"/>
                      <a:pt x="634309" y="43"/>
                      <a:pt x="1063074" y="0"/>
                    </a:cubicBezTo>
                    <a:lnTo>
                      <a:pt x="1063138" y="635000"/>
                    </a:lnTo>
                    <a:cubicBezTo>
                      <a:pt x="848755" y="635021"/>
                      <a:pt x="648856" y="743214"/>
                      <a:pt x="531600" y="922688"/>
                    </a:cubicBezTo>
                    <a:close/>
                  </a:path>
                </a:pathLst>
              </a:custGeom>
              <a:solidFill>
                <a:srgbClr val="ECBCD8"/>
              </a:solidFill>
            </p:spPr>
          </p:sp>
          <p:sp>
            <p:nvSpPr>
              <p:cNvPr id="24" name="Freeform 24"/>
              <p:cNvSpPr/>
              <p:nvPr/>
            </p:nvSpPr>
            <p:spPr>
              <a:xfrm>
                <a:off x="1270000" y="0"/>
                <a:ext cx="127" cy="635000"/>
              </a:xfrm>
              <a:custGeom>
                <a:avLst/>
                <a:gdLst/>
                <a:ahLst/>
                <a:cxnLst/>
                <a:rect l="l" t="t" r="r" b="b"/>
                <a:pathLst>
                  <a:path w="127" h="635000">
                    <a:moveTo>
                      <a:pt x="0" y="0"/>
                    </a:moveTo>
                    <a:cubicBezTo>
                      <a:pt x="42" y="0"/>
                      <a:pt x="85" y="0"/>
                      <a:pt x="127" y="0"/>
                    </a:cubicBezTo>
                    <a:lnTo>
                      <a:pt x="63" y="635000"/>
                    </a:lnTo>
                    <a:cubicBezTo>
                      <a:pt x="42" y="635000"/>
                      <a:pt x="21" y="635000"/>
                      <a:pt x="0" y="635000"/>
                    </a:cubicBezTo>
                    <a:close/>
                  </a:path>
                </a:pathLst>
              </a:custGeom>
              <a:solidFill>
                <a:srgbClr val="FFEDFF"/>
              </a:solidFill>
            </p:spPr>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0A0A"/>
        </a:solidFill>
        <a:effectLst/>
      </p:bgPr>
    </p:bg>
    <p:spTree>
      <p:nvGrpSpPr>
        <p:cNvPr id="1" name=""/>
        <p:cNvGrpSpPr/>
        <p:nvPr/>
      </p:nvGrpSpPr>
      <p:grpSpPr>
        <a:xfrm>
          <a:off x="0" y="0"/>
          <a:ext cx="0" cy="0"/>
          <a:chOff x="0" y="0"/>
          <a:chExt cx="0" cy="0"/>
        </a:xfrm>
      </p:grpSpPr>
      <p:sp>
        <p:nvSpPr>
          <p:cNvPr id="2" name="TextBox 2"/>
          <p:cNvSpPr txBox="1"/>
          <p:nvPr/>
        </p:nvSpPr>
        <p:spPr>
          <a:xfrm>
            <a:off x="1695906" y="2141469"/>
            <a:ext cx="13907805" cy="1184126"/>
          </a:xfrm>
          <a:prstGeom prst="rect">
            <a:avLst/>
          </a:prstGeom>
        </p:spPr>
        <p:txBody>
          <a:bodyPr lIns="0" tIns="0" rIns="0" bIns="0" rtlCol="0" anchor="t">
            <a:spAutoFit/>
          </a:bodyPr>
          <a:lstStyle/>
          <a:p>
            <a:pPr>
              <a:lnSpc>
                <a:spcPts val="9200"/>
              </a:lnSpc>
            </a:pPr>
            <a:r>
              <a:rPr lang="en-US" sz="8000" u="sng">
                <a:solidFill>
                  <a:srgbClr val="FAFAFA"/>
                </a:solidFill>
                <a:latin typeface="Barlow Bold Bold"/>
              </a:rPr>
              <a:t>Contributors of the Project</a:t>
            </a:r>
          </a:p>
        </p:txBody>
      </p:sp>
      <p:sp>
        <p:nvSpPr>
          <p:cNvPr id="3" name="TextBox 3"/>
          <p:cNvSpPr txBox="1"/>
          <p:nvPr/>
        </p:nvSpPr>
        <p:spPr>
          <a:xfrm>
            <a:off x="1695906" y="4313624"/>
            <a:ext cx="9863255" cy="2553970"/>
          </a:xfrm>
          <a:prstGeom prst="rect">
            <a:avLst/>
          </a:prstGeom>
        </p:spPr>
        <p:txBody>
          <a:bodyPr lIns="0" tIns="0" rIns="0" bIns="0" rtlCol="0" anchor="t">
            <a:spAutoFit/>
          </a:bodyPr>
          <a:lstStyle/>
          <a:p>
            <a:pPr marL="604520" lvl="1" indent="-302260">
              <a:lnSpc>
                <a:spcPts val="3919"/>
              </a:lnSpc>
              <a:buFont typeface="Arial"/>
              <a:buChar char="•"/>
            </a:pPr>
            <a:r>
              <a:rPr lang="en-US" sz="2800" spc="70">
                <a:solidFill>
                  <a:srgbClr val="FAFAFA"/>
                </a:solidFill>
                <a:latin typeface="Barlow Medium"/>
              </a:rPr>
              <a:t>     Data collection(Satyam)</a:t>
            </a:r>
          </a:p>
          <a:p>
            <a:pPr marL="604520" lvl="1" indent="-302260">
              <a:lnSpc>
                <a:spcPts val="3919"/>
              </a:lnSpc>
              <a:buFont typeface="Arial"/>
              <a:buChar char="•"/>
            </a:pPr>
            <a:r>
              <a:rPr lang="en-US" sz="2800" spc="70">
                <a:solidFill>
                  <a:srgbClr val="FAFAFA"/>
                </a:solidFill>
                <a:latin typeface="Barlow Medium"/>
              </a:rPr>
              <a:t>     Data preprocessing (Ankit)</a:t>
            </a:r>
          </a:p>
          <a:p>
            <a:pPr marL="604520" lvl="1" indent="-302260">
              <a:lnSpc>
                <a:spcPts val="4620"/>
              </a:lnSpc>
              <a:buFont typeface="Arial"/>
              <a:buChar char="•"/>
            </a:pPr>
            <a:r>
              <a:rPr lang="en-US" sz="2800" spc="70">
                <a:solidFill>
                  <a:srgbClr val="FAFAFA"/>
                </a:solidFill>
                <a:latin typeface="Barlow Medium"/>
              </a:rPr>
              <a:t>     Front end (Alisha and Harshit and Abhishek)</a:t>
            </a:r>
          </a:p>
          <a:p>
            <a:pPr marL="604520" lvl="1" indent="-302260">
              <a:lnSpc>
                <a:spcPts val="3919"/>
              </a:lnSpc>
              <a:buFont typeface="Arial"/>
              <a:buChar char="•"/>
            </a:pPr>
            <a:r>
              <a:rPr lang="en-US" sz="2800" spc="70">
                <a:solidFill>
                  <a:srgbClr val="FAFAFA"/>
                </a:solidFill>
                <a:latin typeface="Barlow Medium"/>
              </a:rPr>
              <a:t>     Backend (Satyam)</a:t>
            </a:r>
          </a:p>
          <a:p>
            <a:pPr marL="604520" lvl="1" indent="-302260">
              <a:lnSpc>
                <a:spcPts val="3919"/>
              </a:lnSpc>
              <a:buFont typeface="Arial"/>
              <a:buChar char="•"/>
            </a:pPr>
            <a:r>
              <a:rPr lang="en-US" sz="2800" spc="70">
                <a:solidFill>
                  <a:srgbClr val="FAFAFA"/>
                </a:solidFill>
                <a:latin typeface="Barlow Medium"/>
              </a:rPr>
              <a:t>     API(Satyam)</a:t>
            </a:r>
          </a:p>
        </p:txBody>
      </p:sp>
      <p:grpSp>
        <p:nvGrpSpPr>
          <p:cNvPr id="4" name="Group 4"/>
          <p:cNvGrpSpPr/>
          <p:nvPr/>
        </p:nvGrpSpPr>
        <p:grpSpPr>
          <a:xfrm>
            <a:off x="963183" y="9314800"/>
            <a:ext cx="16230600" cy="523240"/>
            <a:chOff x="0" y="0"/>
            <a:chExt cx="21640800" cy="697653"/>
          </a:xfrm>
        </p:grpSpPr>
        <p:sp>
          <p:nvSpPr>
            <p:cNvPr id="5" name="TextBox 5"/>
            <p:cNvSpPr txBox="1"/>
            <p:nvPr/>
          </p:nvSpPr>
          <p:spPr>
            <a:xfrm>
              <a:off x="0" y="-38100"/>
              <a:ext cx="3749575" cy="735753"/>
            </a:xfrm>
            <a:prstGeom prst="rect">
              <a:avLst/>
            </a:prstGeom>
          </p:spPr>
          <p:txBody>
            <a:bodyPr lIns="0" tIns="0" rIns="0" bIns="0" rtlCol="0" anchor="t">
              <a:spAutoFit/>
            </a:bodyPr>
            <a:lstStyle/>
            <a:p>
              <a:pPr>
                <a:lnSpc>
                  <a:spcPts val="2240"/>
                </a:lnSpc>
              </a:pPr>
              <a:r>
                <a:rPr lang="en-US" sz="1600" spc="40">
                  <a:solidFill>
                    <a:srgbClr val="FFFFFF"/>
                  </a:solidFill>
                  <a:latin typeface="DM Sans"/>
                </a:rPr>
                <a:t>Project Guide :</a:t>
              </a:r>
            </a:p>
            <a:p>
              <a:pPr>
                <a:lnSpc>
                  <a:spcPts val="2240"/>
                </a:lnSpc>
              </a:pPr>
              <a:r>
                <a:rPr lang="en-US" sz="1600" spc="40">
                  <a:solidFill>
                    <a:srgbClr val="FFFFFF"/>
                  </a:solidFill>
                  <a:latin typeface="DM Sans"/>
                </a:rPr>
                <a:t>Prof. Girijesh Mishra</a:t>
              </a:r>
            </a:p>
          </p:txBody>
        </p:sp>
        <p:sp>
          <p:nvSpPr>
            <p:cNvPr id="6" name="TextBox 6"/>
            <p:cNvSpPr txBox="1"/>
            <p:nvPr/>
          </p:nvSpPr>
          <p:spPr>
            <a:xfrm>
              <a:off x="8052671" y="-38100"/>
              <a:ext cx="5535458" cy="735753"/>
            </a:xfrm>
            <a:prstGeom prst="rect">
              <a:avLst/>
            </a:prstGeom>
          </p:spPr>
          <p:txBody>
            <a:bodyPr lIns="0" tIns="0" rIns="0" bIns="0" rtlCol="0" anchor="t">
              <a:spAutoFit/>
            </a:bodyPr>
            <a:lstStyle/>
            <a:p>
              <a:pPr algn="ctr">
                <a:lnSpc>
                  <a:spcPts val="2240"/>
                </a:lnSpc>
              </a:pPr>
              <a:r>
                <a:rPr lang="en-US" sz="1600" spc="40">
                  <a:solidFill>
                    <a:srgbClr val="FFFFFF"/>
                  </a:solidFill>
                  <a:latin typeface="DM Sans"/>
                </a:rPr>
                <a:t>BBD-ITM </a:t>
              </a:r>
            </a:p>
            <a:p>
              <a:pPr algn="ctr">
                <a:lnSpc>
                  <a:spcPts val="2240"/>
                </a:lnSpc>
              </a:pPr>
              <a:r>
                <a:rPr lang="en-US" sz="1600" spc="40">
                  <a:solidFill>
                    <a:srgbClr val="FFFFFF"/>
                  </a:solidFill>
                  <a:latin typeface="DM Sans"/>
                </a:rPr>
                <a:t>Department of Information Technology</a:t>
              </a:r>
            </a:p>
          </p:txBody>
        </p:sp>
        <p:sp>
          <p:nvSpPr>
            <p:cNvPr id="7" name="TextBox 7"/>
            <p:cNvSpPr txBox="1"/>
            <p:nvPr/>
          </p:nvSpPr>
          <p:spPr>
            <a:xfrm>
              <a:off x="18278273" y="223308"/>
              <a:ext cx="3362527" cy="474345"/>
            </a:xfrm>
            <a:prstGeom prst="rect">
              <a:avLst/>
            </a:prstGeom>
          </p:spPr>
          <p:txBody>
            <a:bodyPr lIns="0" tIns="0" rIns="0" bIns="0" rtlCol="0" anchor="t">
              <a:spAutoFit/>
            </a:bodyPr>
            <a:lstStyle/>
            <a:p>
              <a:pPr algn="r">
                <a:lnSpc>
                  <a:spcPts val="2940"/>
                </a:lnSpc>
              </a:pPr>
              <a:r>
                <a:rPr lang="en-US" sz="2100" spc="52">
                  <a:solidFill>
                    <a:srgbClr val="FFFFFF"/>
                  </a:solidFill>
                  <a:latin typeface="DM Sans"/>
                </a:rPr>
                <a:t>January 15,2021</a:t>
              </a:r>
            </a:p>
          </p:txBody>
        </p:sp>
      </p:grpSp>
      <p:sp>
        <p:nvSpPr>
          <p:cNvPr id="8" name="AutoShape 8"/>
          <p:cNvSpPr/>
          <p:nvPr/>
        </p:nvSpPr>
        <p:spPr>
          <a:xfrm rot="-5400000">
            <a:off x="8026118" y="-3751672"/>
            <a:ext cx="9525" cy="12941833"/>
          </a:xfrm>
          <a:prstGeom prst="rect">
            <a:avLst/>
          </a:prstGeom>
          <a:solidFill>
            <a:srgbClr val="000000"/>
          </a:solid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631</Words>
  <Application>Microsoft Office PowerPoint</Application>
  <PresentationFormat>Custom</PresentationFormat>
  <Paragraphs>102</Paragraphs>
  <Slides>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Arial</vt:lpstr>
      <vt:lpstr>Barlow Bold</vt:lpstr>
      <vt:lpstr>Barlow Medium</vt:lpstr>
      <vt:lpstr>DM Sans</vt:lpstr>
      <vt:lpstr>Barlow Bold Bold</vt:lpstr>
      <vt:lpstr>Calibri</vt:lpstr>
      <vt:lpstr>DM Sans Bold</vt:lpstr>
      <vt:lpstr>Open Sans Light Bold</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PRM - Phase 3</dc:title>
  <cp:lastModifiedBy>Acer</cp:lastModifiedBy>
  <cp:revision>2</cp:revision>
  <dcterms:created xsi:type="dcterms:W3CDTF">2006-08-16T00:00:00Z</dcterms:created>
  <dcterms:modified xsi:type="dcterms:W3CDTF">2021-01-16T08:57:06Z</dcterms:modified>
  <dc:identifier>DAED2TPpgtU</dc:identifier>
</cp:coreProperties>
</file>